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1"/>
  </p:sldMasterIdLst>
  <p:notesMasterIdLst>
    <p:notesMasterId r:id="rId42"/>
  </p:notesMasterIdLst>
  <p:handoutMasterIdLst>
    <p:handoutMasterId r:id="rId43"/>
  </p:handoutMasterIdLst>
  <p:sldIdLst>
    <p:sldId id="329" r:id="rId2"/>
    <p:sldId id="328" r:id="rId3"/>
    <p:sldId id="591" r:id="rId4"/>
    <p:sldId id="553" r:id="rId5"/>
    <p:sldId id="556" r:id="rId6"/>
    <p:sldId id="557" r:id="rId7"/>
    <p:sldId id="558" r:id="rId8"/>
    <p:sldId id="559" r:id="rId9"/>
    <p:sldId id="592" r:id="rId10"/>
    <p:sldId id="560" r:id="rId11"/>
    <p:sldId id="561" r:id="rId12"/>
    <p:sldId id="562" r:id="rId13"/>
    <p:sldId id="590" r:id="rId14"/>
    <p:sldId id="593" r:id="rId15"/>
    <p:sldId id="563" r:id="rId16"/>
    <p:sldId id="564" r:id="rId17"/>
    <p:sldId id="565" r:id="rId18"/>
    <p:sldId id="566" r:id="rId19"/>
    <p:sldId id="594" r:id="rId20"/>
    <p:sldId id="567" r:id="rId21"/>
    <p:sldId id="568" r:id="rId22"/>
    <p:sldId id="569" r:id="rId23"/>
    <p:sldId id="570" r:id="rId24"/>
    <p:sldId id="571" r:id="rId25"/>
    <p:sldId id="572" r:id="rId26"/>
    <p:sldId id="573" r:id="rId27"/>
    <p:sldId id="575" r:id="rId28"/>
    <p:sldId id="576" r:id="rId29"/>
    <p:sldId id="577" r:id="rId30"/>
    <p:sldId id="578" r:id="rId31"/>
    <p:sldId id="579" r:id="rId32"/>
    <p:sldId id="580" r:id="rId33"/>
    <p:sldId id="581" r:id="rId34"/>
    <p:sldId id="582" r:id="rId35"/>
    <p:sldId id="583" r:id="rId36"/>
    <p:sldId id="584" r:id="rId37"/>
    <p:sldId id="586" r:id="rId38"/>
    <p:sldId id="587" r:id="rId39"/>
    <p:sldId id="588" r:id="rId40"/>
    <p:sldId id="589" r:id="rId4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iga" initials="a" lastIdx="9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734E"/>
    <a:srgbClr val="858205"/>
    <a:srgbClr val="FFFF99"/>
    <a:srgbClr val="BDB907"/>
    <a:srgbClr val="F7F22A"/>
    <a:srgbClr val="B9B907"/>
    <a:srgbClr val="4F784C"/>
    <a:srgbClr val="4F9C7E"/>
    <a:srgbClr val="8C146D"/>
    <a:srgbClr val="4157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0899" autoAdjust="0"/>
  </p:normalViewPr>
  <p:slideViewPr>
    <p:cSldViewPr>
      <p:cViewPr varScale="1">
        <p:scale>
          <a:sx n="110" d="100"/>
          <a:sy n="110" d="100"/>
        </p:scale>
        <p:origin x="1542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0" d="100"/>
          <a:sy n="90" d="100"/>
        </p:scale>
        <p:origin x="3696" y="72"/>
      </p:cViewPr>
      <p:guideLst/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87C3E9-2372-4D2D-A8FE-578D26F0CAB8}" type="datetimeFigureOut">
              <a:rPr lang="ko-KR" altLang="en-US" smtClean="0"/>
              <a:pPr/>
              <a:t>2019-08-20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2126D6-8CEA-47E8-B467-8C3047BBCA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4075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C3899-2E4F-4D3A-8D29-BF4BDDE21DE2}" type="datetimeFigureOut">
              <a:rPr lang="ko-KR" altLang="en-US" smtClean="0"/>
              <a:pPr/>
              <a:t>2019-08-20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9363BF-43B7-4F43-ABD0-D052F59FCD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480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장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61F458D1-4ECC-4CAE-8F2D-89819817AE69}"/>
              </a:ext>
            </a:extLst>
          </p:cNvPr>
          <p:cNvSpPr/>
          <p:nvPr/>
        </p:nvSpPr>
        <p:spPr>
          <a:xfrm>
            <a:off x="0" y="4854575"/>
            <a:ext cx="9144000" cy="2003425"/>
          </a:xfrm>
          <a:prstGeom prst="rect">
            <a:avLst/>
          </a:prstGeom>
          <a:solidFill>
            <a:srgbClr val="12734E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0" name="제목 13"/>
          <p:cNvSpPr>
            <a:spLocks noGrp="1"/>
          </p:cNvSpPr>
          <p:nvPr>
            <p:ph type="title"/>
          </p:nvPr>
        </p:nvSpPr>
        <p:spPr>
          <a:xfrm>
            <a:off x="316360" y="5265122"/>
            <a:ext cx="8229600" cy="1332230"/>
          </a:xfrm>
          <a:ln>
            <a:noFill/>
          </a:ln>
        </p:spPr>
        <p:txBody>
          <a:bodyPr>
            <a:normAutofit/>
          </a:bodyPr>
          <a:lstStyle>
            <a:lvl1pPr algn="l">
              <a:defRPr sz="3200" b="1" spc="-15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353347" y="2844707"/>
            <a:ext cx="6705745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5400" b="1" spc="-150" dirty="0">
                <a:solidFill>
                  <a:srgbClr val="12734E"/>
                </a:solidFill>
              </a:rPr>
              <a:t>모두를 위한 </a:t>
            </a:r>
            <a:endParaRPr lang="en-US" altLang="ko-KR" sz="5400" b="1" spc="-150" dirty="0">
              <a:solidFill>
                <a:srgbClr val="12734E"/>
              </a:solidFill>
            </a:endParaRPr>
          </a:p>
          <a:p>
            <a:r>
              <a:rPr lang="en-US" altLang="ko-KR" sz="5400" b="1" spc="-150" dirty="0">
                <a:solidFill>
                  <a:srgbClr val="12734E"/>
                </a:solidFill>
              </a:rPr>
              <a:t>R </a:t>
            </a:r>
            <a:r>
              <a:rPr lang="ko-KR" altLang="en-US" sz="5400" b="1" spc="-150" dirty="0">
                <a:solidFill>
                  <a:srgbClr val="12734E"/>
                </a:solidFill>
              </a:rPr>
              <a:t>데이터 분석 입문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ECA1663-AB78-4853-BE2D-53F0867F63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195" y="1430046"/>
            <a:ext cx="2698641" cy="3118429"/>
          </a:xfrm>
          <a:prstGeom prst="rect">
            <a:avLst/>
          </a:prstGeom>
        </p:spPr>
      </p:pic>
      <p:pic>
        <p:nvPicPr>
          <p:cNvPr id="12" name="Picture 4" descr="C:\Users\김현용\Desktop\제호.jpg">
            <a:extLst>
              <a:ext uri="{FF2B5EF4-FFF2-40B4-BE49-F238E27FC236}">
                <a16:creationId xmlns:a16="http://schemas.microsoft.com/office/drawing/2014/main" id="{121AEF5F-BC8A-40D4-8014-5426F2FCBCB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1257" y="320688"/>
            <a:ext cx="1800000" cy="3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705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저작권 안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612452" y="674036"/>
            <a:ext cx="7991475" cy="377584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lnSpc>
                <a:spcPct val="200000"/>
              </a:lnSpc>
              <a:defRPr/>
            </a:pPr>
            <a:r>
              <a:rPr lang="en-US" altLang="ko-KR" sz="3200" b="1" u="sng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Chapter 01. </a:t>
            </a:r>
            <a:r>
              <a:rPr lang="ko-KR" altLang="en-US" sz="3200" b="1" u="sng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데이터 분석과 </a:t>
            </a:r>
            <a:r>
              <a:rPr lang="en-US" altLang="ko-KR" sz="3200" b="1" u="sng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R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ko-KR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   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ko-KR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   01. </a:t>
            </a:r>
            <a:r>
              <a:rPr lang="ko-KR" altLang="en-US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데이터의 시대</a:t>
            </a:r>
            <a:endParaRPr lang="en-US" altLang="ko-KR" sz="2400" b="1" spc="-150" dirty="0">
              <a:solidFill>
                <a:srgbClr val="12734E"/>
              </a:solidFill>
              <a:latin typeface="맑은 고딕" panose="020B0503020000020004" pitchFamily="50" charset="-127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ko-KR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   02. </a:t>
            </a:r>
            <a:r>
              <a:rPr lang="ko-KR" altLang="en-US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빅데이터</a:t>
            </a:r>
            <a:endParaRPr lang="en-US" altLang="ko-KR" sz="2400" b="1" spc="-150" dirty="0">
              <a:solidFill>
                <a:srgbClr val="12734E"/>
              </a:solidFill>
              <a:latin typeface="맑은 고딕" panose="020B0503020000020004" pitchFamily="50" charset="-127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ko-KR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   03. </a:t>
            </a:r>
            <a:r>
              <a:rPr lang="ko-KR" altLang="en-US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데이터 분석 과정</a:t>
            </a:r>
            <a:endParaRPr lang="en-US" altLang="ko-KR" sz="2400" b="1" spc="-150" dirty="0">
              <a:solidFill>
                <a:srgbClr val="12734E"/>
              </a:solidFill>
              <a:latin typeface="맑은 고딕" panose="020B0503020000020004" pitchFamily="50" charset="-127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ko-KR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   04. R</a:t>
            </a:r>
            <a:r>
              <a:rPr lang="ko-KR" altLang="en-US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과 </a:t>
            </a:r>
            <a:r>
              <a:rPr lang="en-US" altLang="ko-KR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R </a:t>
            </a:r>
            <a:r>
              <a:rPr lang="ko-KR" altLang="en-US" sz="2400" b="1" spc="-150" dirty="0">
                <a:solidFill>
                  <a:srgbClr val="12734E"/>
                </a:solidFill>
                <a:latin typeface="맑은 고딕" panose="020B0503020000020004" pitchFamily="50" charset="-127"/>
              </a:rPr>
              <a:t>스튜디오의 설치 및 사용</a:t>
            </a:r>
            <a:endParaRPr lang="en-US" altLang="ko-KR" sz="2400" b="1" spc="-150" dirty="0">
              <a:solidFill>
                <a:srgbClr val="12734E"/>
              </a:solidFill>
              <a:latin typeface="맑은 고딕" panose="020B0503020000020004" pitchFamily="50" charset="-127"/>
            </a:endParaRPr>
          </a:p>
        </p:txBody>
      </p:sp>
      <p:sp>
        <p:nvSpPr>
          <p:cNvPr id="8" name="모서리가 둥근 직사각형 8"/>
          <p:cNvSpPr/>
          <p:nvPr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9A5F3A"/>
              </a:solidFill>
            </a:endParaRPr>
          </a:p>
        </p:txBody>
      </p:sp>
      <p:pic>
        <p:nvPicPr>
          <p:cNvPr id="9" name="Picture 2" descr="C:\Documents and Settings\hanb\바탕 화면\한빛아카데미.b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12727" y="5928484"/>
            <a:ext cx="1591200" cy="2475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6624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/>
          <p:cNvSpPr>
            <a:spLocks noGrp="1"/>
          </p:cNvSpPr>
          <p:nvPr userDrawn="1"/>
        </p:nvSpPr>
        <p:spPr bwMode="auto">
          <a:xfrm>
            <a:off x="719101" y="3412604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dirty="0"/>
          </a:p>
        </p:txBody>
      </p:sp>
      <p:sp>
        <p:nvSpPr>
          <p:cNvPr id="8" name="텍스트 개체 틀 6"/>
          <p:cNvSpPr>
            <a:spLocks noGrp="1"/>
          </p:cNvSpPr>
          <p:nvPr userDrawn="1"/>
        </p:nvSpPr>
        <p:spPr bwMode="auto">
          <a:xfrm>
            <a:off x="719101" y="2348880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dirty="0"/>
          </a:p>
        </p:txBody>
      </p:sp>
      <p:sp>
        <p:nvSpPr>
          <p:cNvPr id="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19572" y="3412604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4800" b="1">
                <a:solidFill>
                  <a:srgbClr val="12734E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0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19572" y="2348880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5400" b="1">
                <a:solidFill>
                  <a:srgbClr val="12734E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1" name="모서리가 둥근 직사각형 8">
            <a:extLst>
              <a:ext uri="{FF2B5EF4-FFF2-40B4-BE49-F238E27FC236}">
                <a16:creationId xmlns:a16="http://schemas.microsoft.com/office/drawing/2014/main" id="{4824C2B9-03DC-4A6D-8F5B-D008C6A4D3CD}"/>
              </a:ext>
            </a:extLst>
          </p:cNvPr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9A5F3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93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40"/>
          <p:cNvSpPr>
            <a:spLocks noChangeArrowheads="1"/>
          </p:cNvSpPr>
          <p:nvPr/>
        </p:nvSpPr>
        <p:spPr bwMode="invGray">
          <a:xfrm>
            <a:off x="0" y="547966"/>
            <a:ext cx="9144000" cy="4571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22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lvl="0" algn="ctr">
              <a:spcBef>
                <a:spcPct val="20000"/>
              </a:spcBef>
            </a:pPr>
            <a:endParaRPr lang="ko-KR" altLang="en-US" sz="3200" dirty="0">
              <a:solidFill>
                <a:srgbClr val="481C1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Rectangle 43"/>
          <p:cNvSpPr>
            <a:spLocks noChangeArrowheads="1"/>
          </p:cNvSpPr>
          <p:nvPr/>
        </p:nvSpPr>
        <p:spPr bwMode="gray">
          <a:xfrm>
            <a:off x="8410574" y="6643688"/>
            <a:ext cx="733425" cy="2159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>
                  <a:lumMod val="75000"/>
                  <a:tint val="23500"/>
                  <a:satMod val="160000"/>
                  <a:alpha val="0"/>
                </a:schemeClr>
              </a:gs>
            </a:gsLst>
            <a:lin ang="108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0">
              <a:defRPr/>
            </a:pPr>
            <a:endParaRPr kumimoji="0" lang="ko-KR" altLang="en-US" sz="3000" dirty="0">
              <a:solidFill>
                <a:srgbClr val="005E5C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angle 18"/>
          <p:cNvSpPr>
            <a:spLocks noChangeArrowheads="1"/>
          </p:cNvSpPr>
          <p:nvPr/>
        </p:nvSpPr>
        <p:spPr bwMode="auto">
          <a:xfrm>
            <a:off x="8279259" y="6605588"/>
            <a:ext cx="842962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defRPr/>
            </a:pPr>
            <a:fld id="{048473F8-2F3F-4CC2-BF55-F7E080802650}" type="slidenum">
              <a:rPr lang="ko-KR" altLang="en-US" sz="120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r">
                <a:defRPr/>
              </a:pPr>
              <a:t>‹#›</a:t>
            </a:fld>
            <a:r>
              <a:rPr lang="en-US" altLang="ko-KR" sz="1200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/40</a:t>
            </a:r>
          </a:p>
        </p:txBody>
      </p:sp>
      <p:sp>
        <p:nvSpPr>
          <p:cNvPr id="17" name="제목 9"/>
          <p:cNvSpPr>
            <a:spLocks noGrp="1"/>
          </p:cNvSpPr>
          <p:nvPr>
            <p:ph type="title"/>
          </p:nvPr>
        </p:nvSpPr>
        <p:spPr>
          <a:xfrm>
            <a:off x="387300" y="35744"/>
            <a:ext cx="7785100" cy="474662"/>
          </a:xfrm>
        </p:spPr>
        <p:txBody>
          <a:bodyPr>
            <a:noAutofit/>
          </a:bodyPr>
          <a:lstStyle>
            <a:lvl1pPr algn="l">
              <a:defRPr sz="2600" b="1" spc="-100" baseline="0">
                <a:solidFill>
                  <a:srgbClr val="12734E"/>
                </a:solidFill>
                <a:effectLst>
                  <a:glow>
                    <a:schemeClr val="tx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 hasCustomPrompt="1"/>
          </p:nvPr>
        </p:nvSpPr>
        <p:spPr>
          <a:xfrm>
            <a:off x="423541" y="773705"/>
            <a:ext cx="8243914" cy="5669958"/>
          </a:xfrm>
        </p:spPr>
        <p:txBody>
          <a:bodyPr>
            <a:normAutofit/>
          </a:bodyPr>
          <a:lstStyle>
            <a:lvl1pPr marL="93662" indent="0">
              <a:lnSpc>
                <a:spcPct val="150000"/>
              </a:lnSpc>
              <a:buClr>
                <a:schemeClr val="accent5">
                  <a:lumMod val="50000"/>
                </a:schemeClr>
              </a:buClr>
              <a:buSzPct val="70000"/>
              <a:buFont typeface="맑은 고딕" panose="020B0503020000020004" pitchFamily="50" charset="-127"/>
              <a:buNone/>
              <a:defRPr sz="2000" b="1"/>
            </a:lvl1pPr>
            <a:lvl2pPr marL="627063" indent="-169863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Wingdings" panose="05000000000000000000" pitchFamily="2" charset="2"/>
              <a:buChar char="§"/>
              <a:defRPr sz="1600"/>
            </a:lvl2pPr>
            <a:lvl3pPr marL="804863" indent="-17780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400"/>
            </a:lvl3pPr>
            <a:lvl4pPr marL="982663" indent="-17780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맑은 고딕" panose="020B0503020000020004" pitchFamily="50" charset="-127"/>
              <a:buChar char="-"/>
              <a:defRPr sz="1200"/>
            </a:lvl4pPr>
            <a:lvl5pPr marL="1168400" indent="-185738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»"/>
              <a:defRPr sz="10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38230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본문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3"/>
          <p:cNvSpPr>
            <a:spLocks noChangeArrowheads="1"/>
          </p:cNvSpPr>
          <p:nvPr/>
        </p:nvSpPr>
        <p:spPr bwMode="gray">
          <a:xfrm>
            <a:off x="8410574" y="6643688"/>
            <a:ext cx="733425" cy="2159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>
                  <a:lumMod val="75000"/>
                  <a:tint val="23500"/>
                  <a:satMod val="160000"/>
                  <a:alpha val="0"/>
                </a:schemeClr>
              </a:gs>
            </a:gsLst>
            <a:lin ang="108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0">
              <a:defRPr/>
            </a:pPr>
            <a:endParaRPr kumimoji="0" lang="ko-KR" altLang="en-US" sz="3000" dirty="0">
              <a:solidFill>
                <a:srgbClr val="005E5C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angle 18"/>
          <p:cNvSpPr>
            <a:spLocks noChangeArrowheads="1"/>
          </p:cNvSpPr>
          <p:nvPr/>
        </p:nvSpPr>
        <p:spPr bwMode="auto">
          <a:xfrm>
            <a:off x="8279259" y="6605588"/>
            <a:ext cx="842962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defRPr/>
            </a:pPr>
            <a:fld id="{048473F8-2F3F-4CC2-BF55-F7E080802650}" type="slidenum">
              <a:rPr lang="ko-KR" altLang="en-US" sz="120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r">
                <a:defRPr/>
              </a:pPr>
              <a:t>‹#›</a:t>
            </a:fld>
            <a:r>
              <a:rPr lang="en-US" altLang="ko-KR" sz="1200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/40</a:t>
            </a:r>
          </a:p>
        </p:txBody>
      </p:sp>
      <p:sp>
        <p:nvSpPr>
          <p:cNvPr id="17" name="제목 9"/>
          <p:cNvSpPr>
            <a:spLocks noGrp="1"/>
          </p:cNvSpPr>
          <p:nvPr>
            <p:ph type="title"/>
          </p:nvPr>
        </p:nvSpPr>
        <p:spPr>
          <a:xfrm>
            <a:off x="63500" y="35744"/>
            <a:ext cx="7785100" cy="474662"/>
          </a:xfrm>
        </p:spPr>
        <p:txBody>
          <a:bodyPr>
            <a:noAutofit/>
          </a:bodyPr>
          <a:lstStyle>
            <a:lvl1pPr algn="l">
              <a:defRPr sz="2600" b="1" spc="-100" baseline="0">
                <a:solidFill>
                  <a:srgbClr val="C00000"/>
                </a:solidFill>
                <a:effectLst>
                  <a:glow>
                    <a:schemeClr val="tx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63501" y="773705"/>
            <a:ext cx="8963994" cy="5669958"/>
          </a:xfrm>
        </p:spPr>
        <p:txBody>
          <a:bodyPr>
            <a:normAutofit/>
          </a:bodyPr>
          <a:lstStyle>
            <a:lvl1pPr marL="355600" indent="-261938">
              <a:lnSpc>
                <a:spcPct val="150000"/>
              </a:lnSpc>
              <a:buClr>
                <a:schemeClr val="accent5">
                  <a:lumMod val="50000"/>
                </a:schemeClr>
              </a:buClr>
              <a:buSzPct val="70000"/>
              <a:buFont typeface="맑은 고딕" panose="020B0503020000020004" pitchFamily="50" charset="-127"/>
              <a:buChar char="■"/>
              <a:defRPr sz="2000" b="1"/>
            </a:lvl1pPr>
            <a:lvl2pPr marL="627063" indent="-169863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Wingdings" panose="05000000000000000000" pitchFamily="2" charset="2"/>
              <a:buChar char="§"/>
              <a:defRPr sz="1600"/>
            </a:lvl2pPr>
            <a:lvl3pPr marL="804863" indent="-17780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400"/>
            </a:lvl3pPr>
            <a:lvl4pPr marL="982663" indent="-17780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맑은 고딕" panose="020B0503020000020004" pitchFamily="50" charset="-127"/>
              <a:buChar char="-"/>
              <a:defRPr sz="1200"/>
            </a:lvl4pPr>
            <a:lvl5pPr marL="1168400" indent="-185738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»"/>
              <a:defRPr sz="10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427100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86697AE-2740-4797-8FB6-8C0586818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FD9B6-DC5A-4644-B01F-335E6DD2CDD1}" type="datetimeFigureOut">
              <a:rPr lang="ko-KR" altLang="en-US" smtClean="0"/>
              <a:pPr/>
              <a:t>2019-08-20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FFDD4B-4C08-4847-844E-9133614D4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57F090-9795-4C3B-8219-ACB81B5C3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740F2-65F4-46F1-8462-F5CEAE10BBF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제목 9">
            <a:extLst>
              <a:ext uri="{FF2B5EF4-FFF2-40B4-BE49-F238E27FC236}">
                <a16:creationId xmlns:a16="http://schemas.microsoft.com/office/drawing/2014/main" id="{CE26BE34-DAF0-4AB5-8572-C089B7DFFCC2}"/>
              </a:ext>
            </a:extLst>
          </p:cNvPr>
          <p:cNvSpPr txBox="1">
            <a:spLocks/>
          </p:cNvSpPr>
          <p:nvPr userDrawn="1"/>
        </p:nvSpPr>
        <p:spPr>
          <a:xfrm>
            <a:off x="63500" y="35744"/>
            <a:ext cx="7785100" cy="4746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600" b="1" kern="1200" spc="-100" baseline="0">
                <a:solidFill>
                  <a:srgbClr val="12734E"/>
                </a:solidFill>
                <a:effectLst>
                  <a:glow>
                    <a:schemeClr val="tx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>
                <a:solidFill>
                  <a:srgbClr val="C00000"/>
                </a:solidFill>
              </a:rPr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666962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6"/>
          <p:cNvSpPr/>
          <p:nvPr userDrawn="1"/>
        </p:nvSpPr>
        <p:spPr>
          <a:xfrm>
            <a:off x="-1" y="6165304"/>
            <a:ext cx="9144001" cy="692696"/>
          </a:xfrm>
          <a:prstGeom prst="rect">
            <a:avLst/>
          </a:prstGeom>
          <a:solidFill>
            <a:srgbClr val="1273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5" name="직사각형 10"/>
          <p:cNvSpPr/>
          <p:nvPr userDrawn="1"/>
        </p:nvSpPr>
        <p:spPr>
          <a:xfrm>
            <a:off x="0" y="6092750"/>
            <a:ext cx="9144000" cy="7255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12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5631234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WordArt 3"/>
          <p:cNvSpPr>
            <a:spLocks noChangeArrowheads="1" noChangeShapeType="1" noTextEdit="1"/>
          </p:cNvSpPr>
          <p:nvPr userDrawn="1"/>
        </p:nvSpPr>
        <p:spPr bwMode="gray">
          <a:xfrm>
            <a:off x="2123728" y="2492896"/>
            <a:ext cx="4724400" cy="609600"/>
          </a:xfrm>
          <a:prstGeom prst="rect">
            <a:avLst/>
          </a:prstGeom>
          <a:noFill/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>
              <a:defRPr/>
            </a:pPr>
            <a:r>
              <a:rPr lang="en-US" altLang="ko-KR" sz="5400" b="1" kern="10" cap="none" spc="0" dirty="0">
                <a:ln w="18415" cmpd="sng">
                  <a:noFill/>
                  <a:prstDash val="solid"/>
                </a:ln>
                <a:solidFill>
                  <a:srgbClr val="12734E"/>
                </a:solidFill>
                <a:effectLst/>
                <a:latin typeface="Verdana"/>
                <a:cs typeface="+mn-cs"/>
              </a:rPr>
              <a:t>Thank You !</a:t>
            </a:r>
            <a:endParaRPr lang="ko-KR" altLang="en-US" sz="5400" b="1" kern="10" cap="none" spc="0" dirty="0">
              <a:ln w="18415" cmpd="sng">
                <a:noFill/>
                <a:prstDash val="solid"/>
              </a:ln>
              <a:solidFill>
                <a:srgbClr val="12734E"/>
              </a:solidFill>
              <a:effectLst/>
              <a:latin typeface="Verdana"/>
              <a:cs typeface="+mn-cs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3084943" y="6309320"/>
            <a:ext cx="283282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altLang="ko-KR" sz="1100" b="1" dirty="0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Copyright© 2019 </a:t>
            </a:r>
            <a:r>
              <a:rPr lang="en-US" altLang="ko-KR" sz="1100" b="1" dirty="0" err="1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Hanbit</a:t>
            </a:r>
            <a:r>
              <a:rPr lang="en-US" altLang="ko-KR" sz="1100" b="1" dirty="0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 Academy, Inc.</a:t>
            </a:r>
          </a:p>
          <a:p>
            <a:pPr algn="ctr" eaLnBrk="1" hangingPunct="1">
              <a:defRPr/>
            </a:pPr>
            <a:r>
              <a:rPr lang="en-US" altLang="ko-KR" sz="1100" b="1" dirty="0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All rights reserved.</a:t>
            </a:r>
            <a:endParaRPr lang="ko-KR" altLang="ko-KR" sz="1100" b="1" dirty="0">
              <a:solidFill>
                <a:schemeClr val="bg1"/>
              </a:solidFill>
              <a:latin typeface="Adobe Kaiti Std R" panose="02020400000000000000" pitchFamily="18" charset="-128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9171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61F458D1-4ECC-4CAE-8F2D-89819817AE69}"/>
              </a:ext>
            </a:extLst>
          </p:cNvPr>
          <p:cNvSpPr/>
          <p:nvPr/>
        </p:nvSpPr>
        <p:spPr>
          <a:xfrm flipV="1">
            <a:off x="0" y="6128586"/>
            <a:ext cx="9144000" cy="4571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dirty="0"/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pic>
        <p:nvPicPr>
          <p:cNvPr id="11" name="그림 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3189" y="360363"/>
            <a:ext cx="1059872" cy="16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13457" y="414531"/>
            <a:ext cx="2826261" cy="2609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9087" y="3429802"/>
            <a:ext cx="4913938" cy="175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제목 13">
            <a:extLst>
              <a:ext uri="{FF2B5EF4-FFF2-40B4-BE49-F238E27FC236}">
                <a16:creationId xmlns:a16="http://schemas.microsoft.com/office/drawing/2014/main" id="{F22CECF2-C3E0-4E93-AFDA-E687302D045B}"/>
              </a:ext>
            </a:extLst>
          </p:cNvPr>
          <p:cNvSpPr txBox="1">
            <a:spLocks/>
          </p:cNvSpPr>
          <p:nvPr/>
        </p:nvSpPr>
        <p:spPr bwMode="auto">
          <a:xfrm>
            <a:off x="323850" y="5373018"/>
            <a:ext cx="2946400" cy="576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>
              <a:defRPr/>
            </a:pPr>
            <a:r>
              <a:rPr lang="ko-KR" altLang="en-US" sz="2000" b="1" dirty="0">
                <a:solidFill>
                  <a:schemeClr val="tx1"/>
                </a:solidFill>
                <a:latin typeface="+mj-ea"/>
              </a:rPr>
              <a:t>감사합니다</a:t>
            </a:r>
            <a:r>
              <a:rPr lang="en-US" altLang="ko-KR" sz="2000" b="1" dirty="0">
                <a:solidFill>
                  <a:schemeClr val="tx1"/>
                </a:solidFill>
                <a:latin typeface="+mj-ea"/>
              </a:rPr>
              <a:t>.</a:t>
            </a:r>
            <a:endParaRPr lang="ko-KR" altLang="en-US" sz="2000" b="1" dirty="0">
              <a:solidFill>
                <a:schemeClr val="tx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20084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3"/>
          <p:cNvSpPr>
            <a:spLocks noChangeArrowheads="1"/>
          </p:cNvSpPr>
          <p:nvPr/>
        </p:nvSpPr>
        <p:spPr bwMode="gray">
          <a:xfrm>
            <a:off x="8410574" y="6643688"/>
            <a:ext cx="733425" cy="2159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>
                  <a:lumMod val="75000"/>
                  <a:tint val="23500"/>
                  <a:satMod val="160000"/>
                  <a:alpha val="0"/>
                </a:schemeClr>
              </a:gs>
            </a:gsLst>
            <a:lin ang="108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0">
              <a:defRPr/>
            </a:pPr>
            <a:endParaRPr kumimoji="0" lang="ko-KR" altLang="en-US" sz="3000" dirty="0">
              <a:solidFill>
                <a:srgbClr val="005E5C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angle 18"/>
          <p:cNvSpPr>
            <a:spLocks noChangeArrowheads="1"/>
          </p:cNvSpPr>
          <p:nvPr/>
        </p:nvSpPr>
        <p:spPr bwMode="auto">
          <a:xfrm>
            <a:off x="8279259" y="6605588"/>
            <a:ext cx="842962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defRPr/>
            </a:pPr>
            <a:fld id="{048473F8-2F3F-4CC2-BF55-F7E080802650}" type="slidenum">
              <a:rPr lang="ko-KR" altLang="en-US" sz="120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r">
                <a:defRPr/>
              </a:pPr>
              <a:t>‹#›</a:t>
            </a:fld>
            <a:r>
              <a:rPr lang="en-US" altLang="ko-KR" sz="1200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/40</a:t>
            </a:r>
          </a:p>
        </p:txBody>
      </p:sp>
      <p:sp>
        <p:nvSpPr>
          <p:cNvPr id="17" name="제목 9"/>
          <p:cNvSpPr>
            <a:spLocks noGrp="1"/>
          </p:cNvSpPr>
          <p:nvPr>
            <p:ph type="title"/>
          </p:nvPr>
        </p:nvSpPr>
        <p:spPr>
          <a:xfrm>
            <a:off x="387300" y="35744"/>
            <a:ext cx="7785100" cy="474662"/>
          </a:xfrm>
        </p:spPr>
        <p:txBody>
          <a:bodyPr>
            <a:noAutofit/>
          </a:bodyPr>
          <a:lstStyle>
            <a:lvl1pPr algn="l">
              <a:defRPr sz="2000" b="1" spc="-100" baseline="0">
                <a:solidFill>
                  <a:srgbClr val="4F784C"/>
                </a:solidFill>
                <a:effectLst>
                  <a:glow>
                    <a:schemeClr val="tx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Rectangle 440">
            <a:extLst>
              <a:ext uri="{FF2B5EF4-FFF2-40B4-BE49-F238E27FC236}">
                <a16:creationId xmlns:a16="http://schemas.microsoft.com/office/drawing/2014/main" id="{831AE5D0-6544-4F3D-8F08-3988C0280CB4}"/>
              </a:ext>
            </a:extLst>
          </p:cNvPr>
          <p:cNvSpPr>
            <a:spLocks noChangeArrowheads="1"/>
          </p:cNvSpPr>
          <p:nvPr userDrawn="1"/>
        </p:nvSpPr>
        <p:spPr bwMode="invGray">
          <a:xfrm flipV="1">
            <a:off x="0" y="533399"/>
            <a:ext cx="9144000" cy="4571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22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lvl="0" algn="ctr">
              <a:spcBef>
                <a:spcPct val="20000"/>
              </a:spcBef>
            </a:pPr>
            <a:endParaRPr lang="ko-KR" altLang="en-US" sz="3200" dirty="0">
              <a:solidFill>
                <a:srgbClr val="481C1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59DB4054-5931-4E49-BF04-B8D35B168B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6535" y="774420"/>
            <a:ext cx="8370929" cy="5624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1800">
                <a:solidFill>
                  <a:srgbClr val="437361"/>
                </a:solidFill>
              </a:defRPr>
            </a:lvl1pPr>
            <a:lvl2pPr marL="457200" indent="0">
              <a:buFontTx/>
              <a:buNone/>
              <a:defRPr sz="1600">
                <a:solidFill>
                  <a:srgbClr val="92D050"/>
                </a:solidFill>
              </a:defRPr>
            </a:lvl2pPr>
            <a:lvl3pPr marL="1200150" indent="-285750">
              <a:buFont typeface="Wingdings" panose="05000000000000000000" pitchFamily="2" charset="2"/>
              <a:buChar char="§"/>
              <a:defRPr sz="1400"/>
            </a:lvl3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</p:spTree>
    <p:extLst>
      <p:ext uri="{BB962C8B-B14F-4D97-AF65-F5344CB8AC3E}">
        <p14:creationId xmlns:p14="http://schemas.microsoft.com/office/powerpoint/2010/main" val="2323658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B2FD9B6-DC5A-4644-B01F-335E6DD2CDD1}" type="datetimeFigureOut">
              <a:rPr lang="ko-KR" altLang="en-US" smtClean="0"/>
              <a:pPr/>
              <a:t>2019-08-20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C740F2-65F4-46F1-8462-F5CEAE10BBF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8358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26" r:id="rId3"/>
    <p:sldLayoutId id="2147483719" r:id="rId4"/>
    <p:sldLayoutId id="2147483723" r:id="rId5"/>
    <p:sldLayoutId id="2147483722" r:id="rId6"/>
    <p:sldLayoutId id="2147483725" r:id="rId7"/>
    <p:sldLayoutId id="2147483721" r:id="rId8"/>
    <p:sldLayoutId id="2147483724" r:id="rId9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데이터 분석과 </a:t>
            </a:r>
            <a:r>
              <a:rPr lang="en-US" altLang="ko-KR" dirty="0"/>
              <a:t>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776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2. </a:t>
            </a:r>
            <a:r>
              <a:rPr lang="ko-KR" altLang="en-US" dirty="0">
                <a:solidFill>
                  <a:srgbClr val="12734E"/>
                </a:solidFill>
              </a:rPr>
              <a:t>빅데이터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728780"/>
            <a:ext cx="8550950" cy="5940580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437361"/>
                </a:solidFill>
              </a:rPr>
              <a:t>1. </a:t>
            </a:r>
            <a:r>
              <a:rPr lang="ko-KR" altLang="en-US" sz="2000" b="1" dirty="0">
                <a:solidFill>
                  <a:srgbClr val="437361"/>
                </a:solidFill>
              </a:rPr>
              <a:t>빅데이터의 특징</a:t>
            </a:r>
            <a:r>
              <a:rPr lang="ko-KR" altLang="en-US" sz="1800" b="1" dirty="0">
                <a:solidFill>
                  <a:schemeClr val="accent3"/>
                </a:solidFill>
              </a:rPr>
              <a:t>   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기존의 데이터베이스 관리도구의 데이터 수집</a:t>
            </a:r>
            <a:r>
              <a:rPr lang="en-US" altLang="ko-KR" sz="1600" dirty="0"/>
              <a:t>, </a:t>
            </a:r>
            <a:r>
              <a:rPr lang="ko-KR" altLang="en-US" sz="1600" dirty="0"/>
              <a:t>저장</a:t>
            </a:r>
            <a:r>
              <a:rPr lang="en-US" altLang="ko-KR" sz="1600" dirty="0"/>
              <a:t>, </a:t>
            </a:r>
            <a:r>
              <a:rPr lang="ko-KR" altLang="en-US" sz="1600" dirty="0"/>
              <a:t>관리</a:t>
            </a:r>
            <a:r>
              <a:rPr lang="en-US" altLang="ko-KR" sz="1600" dirty="0"/>
              <a:t>, </a:t>
            </a:r>
            <a:r>
              <a:rPr lang="ko-KR" altLang="en-US" sz="1600" dirty="0"/>
              <a:t>분석 역량을 넘어서는 데이터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의료 분야의 환자 데이터</a:t>
            </a:r>
            <a:r>
              <a:rPr lang="en-US" altLang="ko-KR" sz="1600" dirty="0"/>
              <a:t>, </a:t>
            </a:r>
            <a:r>
              <a:rPr lang="ko-KR" altLang="en-US" sz="1600" dirty="0"/>
              <a:t>금융 분야의 거래 데이터</a:t>
            </a:r>
            <a:r>
              <a:rPr lang="en-US" altLang="ko-KR" sz="1600" dirty="0"/>
              <a:t>, </a:t>
            </a:r>
            <a:r>
              <a:rPr lang="ko-KR" altLang="en-US" sz="1600" dirty="0"/>
              <a:t>교통 분야의 대중교통 이용 데이터 등도 빅데이터에 해당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chemeClr val="accent3"/>
                </a:solidFill>
              </a:rPr>
              <a:t> </a:t>
            </a:r>
            <a:r>
              <a:rPr lang="en-US" altLang="ko-KR" sz="1800" b="1" dirty="0">
                <a:solidFill>
                  <a:schemeClr val="accent3"/>
                </a:solidFill>
              </a:rPr>
              <a:t>  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1.1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 크기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(volume)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일반적으로 수십 </a:t>
            </a:r>
            <a:r>
              <a:rPr lang="ko-KR" altLang="en-US" sz="1600" dirty="0" err="1"/>
              <a:t>테라바이트</a:t>
            </a:r>
            <a:r>
              <a:rPr lang="en-US" altLang="ko-KR" sz="1600" dirty="0"/>
              <a:t>(terabyte), </a:t>
            </a:r>
            <a:r>
              <a:rPr lang="ko-KR" altLang="en-US" sz="1600" dirty="0"/>
              <a:t>또는 수십 </a:t>
            </a:r>
            <a:r>
              <a:rPr lang="ko-KR" altLang="en-US" sz="1600" dirty="0" err="1"/>
              <a:t>페타바이트</a:t>
            </a:r>
            <a:r>
              <a:rPr lang="en-US" altLang="ko-KR" sz="1600" dirty="0"/>
              <a:t>(petabyte) </a:t>
            </a:r>
            <a:r>
              <a:rPr lang="ko-KR" altLang="en-US" sz="1600" dirty="0"/>
              <a:t>이상이 빅데이터 범위</a:t>
            </a:r>
            <a:r>
              <a:rPr lang="en-US" altLang="ko-KR" sz="1600" dirty="0"/>
              <a:t>, 1</a:t>
            </a:r>
            <a:r>
              <a:rPr lang="ko-KR" altLang="en-US" sz="1600" dirty="0" err="1"/>
              <a:t>페타바이트는</a:t>
            </a:r>
            <a:r>
              <a:rPr lang="ko-KR" altLang="en-US" sz="1600" dirty="0"/>
              <a:t>  </a:t>
            </a:r>
            <a:r>
              <a:rPr lang="en-US" altLang="ko-KR" sz="1600" dirty="0"/>
              <a:t>6</a:t>
            </a:r>
            <a:r>
              <a:rPr lang="ko-KR" altLang="en-US" sz="1600" dirty="0"/>
              <a:t>기가바이트 </a:t>
            </a:r>
            <a:r>
              <a:rPr lang="en-US" altLang="ko-KR" sz="1600" dirty="0"/>
              <a:t>DVD </a:t>
            </a:r>
            <a:r>
              <a:rPr lang="ko-KR" altLang="en-US" sz="1600" dirty="0"/>
              <a:t>영화를 </a:t>
            </a:r>
            <a:r>
              <a:rPr lang="en-US" altLang="ko-KR" sz="1600" dirty="0"/>
              <a:t>17</a:t>
            </a:r>
            <a:r>
              <a:rPr lang="ko-KR" altLang="en-US" sz="1600" dirty="0"/>
              <a:t>만 </a:t>
            </a:r>
            <a:r>
              <a:rPr lang="en-US" altLang="ko-KR" sz="1600" dirty="0"/>
              <a:t>4</a:t>
            </a:r>
            <a:r>
              <a:rPr lang="ko-KR" altLang="en-US" sz="1600" dirty="0"/>
              <a:t>천 편 담을 수 있는 정도의 용량</a:t>
            </a:r>
            <a:endParaRPr lang="en-US" altLang="ko-KR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b="1" dirty="0">
                <a:solidFill>
                  <a:schemeClr val="accent3"/>
                </a:solidFill>
              </a:rPr>
              <a:t>   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1.2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다양성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(variety)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sz="1600" dirty="0"/>
              <a:t>❶</a:t>
            </a:r>
            <a:r>
              <a:rPr lang="en-US" altLang="ko-KR" sz="1600" dirty="0"/>
              <a:t> </a:t>
            </a:r>
            <a:r>
              <a:rPr lang="ko-KR" altLang="en-US" sz="1600" dirty="0"/>
              <a:t>정형 데이터</a:t>
            </a:r>
            <a:r>
              <a:rPr lang="en-US" altLang="ko-KR" sz="1600" dirty="0"/>
              <a:t>: </a:t>
            </a:r>
            <a:r>
              <a:rPr lang="ko-KR" altLang="en-US" sz="1600" dirty="0"/>
              <a:t>고정된 필드에 저장되는 </a:t>
            </a:r>
            <a:r>
              <a:rPr lang="ko-KR" altLang="en-US" sz="1600" dirty="0" err="1"/>
              <a:t>일정된</a:t>
            </a:r>
            <a:r>
              <a:rPr lang="ko-KR" altLang="en-US" sz="1600" dirty="0"/>
              <a:t> 형식의 데이터 </a:t>
            </a:r>
            <a:r>
              <a:rPr lang="en-US" altLang="ko-KR" sz="1600" dirty="0"/>
              <a:t>ex) </a:t>
            </a:r>
            <a:r>
              <a:rPr lang="ko-KR" altLang="en-US" sz="1600" dirty="0"/>
              <a:t>엑셀 파일</a:t>
            </a:r>
            <a:endParaRPr lang="en-US" altLang="ko-KR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sz="1600" dirty="0"/>
              <a:t>❷</a:t>
            </a:r>
            <a:r>
              <a:rPr lang="en-US" altLang="ko-KR" sz="1600" dirty="0"/>
              <a:t> </a:t>
            </a:r>
            <a:r>
              <a:rPr lang="ko-KR" altLang="en-US" sz="1600" dirty="0"/>
              <a:t>반정형 데이터</a:t>
            </a:r>
            <a:r>
              <a:rPr lang="en-US" altLang="ko-KR" sz="1600" dirty="0"/>
              <a:t>: </a:t>
            </a:r>
            <a:r>
              <a:rPr lang="ko-KR" altLang="en-US" sz="1600" dirty="0"/>
              <a:t>일정한 구조는 없으나 구조를 파악할 수 있는 데이터 </a:t>
            </a:r>
            <a:br>
              <a:rPr lang="en-US" altLang="ko-KR" sz="1600" dirty="0"/>
            </a:br>
            <a:r>
              <a:rPr lang="en-US" altLang="ko-KR" sz="1600" dirty="0"/>
              <a:t>    ex) XML</a:t>
            </a:r>
            <a:r>
              <a:rPr lang="ko-KR" altLang="en-US" sz="1600" dirty="0"/>
              <a:t>이나 </a:t>
            </a:r>
            <a:r>
              <a:rPr lang="en-US" altLang="ko-KR" sz="1600" dirty="0"/>
              <a:t>HTML </a:t>
            </a:r>
            <a:r>
              <a:rPr lang="ko-KR" altLang="en-US" sz="1600" dirty="0"/>
              <a:t>같은 메타데이터</a:t>
            </a:r>
            <a:r>
              <a:rPr lang="en-US" altLang="ko-KR" sz="1600" dirty="0"/>
              <a:t>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sz="1600" dirty="0"/>
              <a:t>❸</a:t>
            </a:r>
            <a:r>
              <a:rPr lang="en-US" altLang="ko-KR" sz="1600" dirty="0"/>
              <a:t> </a:t>
            </a:r>
            <a:r>
              <a:rPr lang="ko-KR" altLang="en-US" sz="1600" dirty="0"/>
              <a:t>비정형 데이터</a:t>
            </a:r>
            <a:r>
              <a:rPr lang="en-US" altLang="ko-KR" sz="1600" dirty="0"/>
              <a:t>: </a:t>
            </a:r>
            <a:r>
              <a:rPr lang="ko-KR" altLang="en-US" sz="1600" dirty="0"/>
              <a:t>고정된 필드에 저장되지 않는 데이터 </a:t>
            </a:r>
            <a:r>
              <a:rPr lang="en-US" altLang="ko-KR" sz="1600" dirty="0"/>
              <a:t>ex) </a:t>
            </a:r>
            <a:r>
              <a:rPr lang="ko-KR" altLang="en-US" sz="1600" dirty="0"/>
              <a:t>사진</a:t>
            </a:r>
            <a:r>
              <a:rPr lang="en-US" altLang="ko-KR" sz="1600" dirty="0"/>
              <a:t>, </a:t>
            </a:r>
            <a:r>
              <a:rPr lang="ko-KR" altLang="en-US" sz="1600" dirty="0"/>
              <a:t>동영상</a:t>
            </a:r>
            <a:r>
              <a:rPr lang="en-US" altLang="ko-KR" sz="1600" dirty="0"/>
              <a:t>, </a:t>
            </a:r>
            <a:r>
              <a:rPr lang="ko-KR" altLang="en-US" sz="1600" dirty="0"/>
              <a:t>위치 정보 등</a:t>
            </a:r>
            <a:endParaRPr lang="en-US" altLang="ko-KR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   1.3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 속도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(velocity)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빅데이터는 빠른 증가 속도</a:t>
            </a:r>
            <a:r>
              <a:rPr lang="en-US" altLang="ko-KR" sz="1600" dirty="0"/>
              <a:t>, </a:t>
            </a:r>
            <a:r>
              <a:rPr lang="ko-KR" altLang="en-US" sz="1600" dirty="0"/>
              <a:t>소비 속도를 갖음</a:t>
            </a:r>
            <a:r>
              <a:rPr lang="en-US" altLang="ko-KR" sz="1600" dirty="0"/>
              <a:t> ex) </a:t>
            </a:r>
            <a:r>
              <a:rPr lang="ko-KR" altLang="en-US" sz="1600" dirty="0"/>
              <a:t>지하철 </a:t>
            </a:r>
            <a:r>
              <a:rPr lang="ko-KR" altLang="en-US" sz="1600" dirty="0" err="1"/>
              <a:t>승하차</a:t>
            </a:r>
            <a:r>
              <a:rPr lang="ko-KR" altLang="en-US" sz="1600" dirty="0"/>
              <a:t> 정보</a:t>
            </a:r>
            <a:r>
              <a:rPr lang="en-US" altLang="ko-KR" sz="1600" dirty="0"/>
              <a:t>, SNS </a:t>
            </a:r>
            <a:r>
              <a:rPr lang="ko-KR" altLang="en-US" sz="1600" dirty="0"/>
              <a:t>상 메시지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564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2. </a:t>
            </a:r>
            <a:r>
              <a:rPr lang="ko-KR" altLang="en-US" dirty="0">
                <a:solidFill>
                  <a:srgbClr val="12734E"/>
                </a:solidFill>
              </a:rPr>
              <a:t>빅데이터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799563-E47C-4C35-8F5A-095642B319E6}"/>
              </a:ext>
            </a:extLst>
          </p:cNvPr>
          <p:cNvSpPr txBox="1"/>
          <p:nvPr/>
        </p:nvSpPr>
        <p:spPr>
          <a:xfrm>
            <a:off x="2991945" y="5391802"/>
            <a:ext cx="3160109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1-5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빅데이터의 특징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5B23F3-0C69-466B-951A-61F239F90E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72" b="6942"/>
          <a:stretch/>
        </p:blipFill>
        <p:spPr>
          <a:xfrm>
            <a:off x="2033975" y="1243539"/>
            <a:ext cx="5076050" cy="414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555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2. </a:t>
            </a:r>
            <a:r>
              <a:rPr lang="ko-KR" altLang="en-US" dirty="0">
                <a:solidFill>
                  <a:srgbClr val="12734E"/>
                </a:solidFill>
              </a:rPr>
              <a:t>빅데이터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16187" y="719488"/>
            <a:ext cx="8550950" cy="567055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437361"/>
                </a:solidFill>
              </a:rPr>
              <a:t>2. </a:t>
            </a:r>
            <a:r>
              <a:rPr lang="ko-KR" altLang="en-US" sz="2000" b="1" dirty="0">
                <a:solidFill>
                  <a:srgbClr val="437361"/>
                </a:solidFill>
              </a:rPr>
              <a:t>빅데이터의 성공 사례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   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2.1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 국내 활용 사례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: 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아파트 관리비 적정성 평가</a:t>
            </a:r>
            <a:endParaRPr lang="en-US" altLang="ko-KR" sz="1800" b="1" dirty="0">
              <a:solidFill>
                <a:schemeClr val="accent3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경기도는 국토교통부의 공동주택관리정보시스템에 의무적으로 등록하는 각 아파트 관리사무소의 관리비 내역과 관리비를 구성하는 </a:t>
            </a:r>
            <a:r>
              <a:rPr lang="en-US" altLang="ko-KR" sz="1600" dirty="0"/>
              <a:t>37</a:t>
            </a:r>
            <a:r>
              <a:rPr lang="ko-KR" altLang="en-US" sz="1600" dirty="0"/>
              <a:t>개 세부항목의 원천데이터를 비교</a:t>
            </a:r>
            <a:r>
              <a:rPr lang="en-US" altLang="ko-KR" sz="1600" dirty="0"/>
              <a:t>·</a:t>
            </a:r>
            <a:r>
              <a:rPr lang="ko-KR" altLang="en-US" sz="1600" dirty="0"/>
              <a:t>분석하는 방식으로 관리비 과다 청구 여부를 분석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분석 결과를 가지고 아파트 관리비 산출 표준 모델 및 </a:t>
            </a:r>
            <a:r>
              <a:rPr lang="ko-KR" altLang="en-US" sz="1600" b="1" dirty="0">
                <a:solidFill>
                  <a:srgbClr val="12734E"/>
                </a:solidFill>
              </a:rPr>
              <a:t>아파트관리비부당지수</a:t>
            </a:r>
            <a:r>
              <a:rPr lang="ko-KR" altLang="en-US" sz="1600" dirty="0">
                <a:solidFill>
                  <a:srgbClr val="12734E"/>
                </a:solidFill>
              </a:rPr>
              <a:t> </a:t>
            </a:r>
            <a:r>
              <a:rPr lang="ko-KR" altLang="en-US" sz="1600" dirty="0"/>
              <a:t>개발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556</a:t>
            </a:r>
            <a:r>
              <a:rPr lang="ko-KR" altLang="en-US" sz="1600" dirty="0"/>
              <a:t>개 단지를 샘플로 조사하여 </a:t>
            </a:r>
            <a:r>
              <a:rPr lang="en-US" altLang="ko-KR" sz="1600" dirty="0"/>
              <a:t>2</a:t>
            </a:r>
            <a:r>
              <a:rPr lang="ko-KR" altLang="en-US" sz="1600" dirty="0"/>
              <a:t>년간 </a:t>
            </a:r>
            <a:r>
              <a:rPr lang="en-US" altLang="ko-KR" sz="1600" dirty="0"/>
              <a:t>152</a:t>
            </a:r>
            <a:r>
              <a:rPr lang="ko-KR" altLang="en-US" sz="1600" dirty="0"/>
              <a:t>억원의 관리비가 부당하게 징수된 사실이 적발 전국적으로 적용될 경우 </a:t>
            </a:r>
            <a:r>
              <a:rPr lang="ko-KR" altLang="en-US" sz="1600" b="1" dirty="0">
                <a:solidFill>
                  <a:srgbClr val="12734E"/>
                </a:solidFill>
              </a:rPr>
              <a:t>연간 </a:t>
            </a:r>
            <a:r>
              <a:rPr lang="en-US" altLang="ko-KR" sz="1600" b="1" dirty="0">
                <a:solidFill>
                  <a:srgbClr val="12734E"/>
                </a:solidFill>
              </a:rPr>
              <a:t>1</a:t>
            </a:r>
            <a:r>
              <a:rPr lang="ko-KR" altLang="en-US" sz="1600" b="1" dirty="0">
                <a:solidFill>
                  <a:srgbClr val="12734E"/>
                </a:solidFill>
              </a:rPr>
              <a:t>조 </a:t>
            </a:r>
            <a:r>
              <a:rPr lang="en-US" altLang="ko-KR" sz="1600" b="1" dirty="0">
                <a:solidFill>
                  <a:srgbClr val="12734E"/>
                </a:solidFill>
              </a:rPr>
              <a:t>1000</a:t>
            </a:r>
            <a:r>
              <a:rPr lang="ko-KR" altLang="en-US" sz="1600" b="1" dirty="0">
                <a:solidFill>
                  <a:srgbClr val="12734E"/>
                </a:solidFill>
              </a:rPr>
              <a:t>억원 정도의 관리비를 절감</a:t>
            </a:r>
            <a:r>
              <a:rPr lang="ko-KR" altLang="en-US" sz="1600" dirty="0"/>
              <a:t>할 수 있을 것으로 예상 </a:t>
            </a: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b="1" dirty="0">
                <a:solidFill>
                  <a:schemeClr val="accent3"/>
                </a:solidFill>
              </a:rPr>
              <a:t>   </a:t>
            </a: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261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2. </a:t>
            </a:r>
            <a:r>
              <a:rPr lang="ko-KR" altLang="en-US" dirty="0">
                <a:solidFill>
                  <a:srgbClr val="12734E"/>
                </a:solidFill>
              </a:rPr>
              <a:t>빅데이터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16187" y="719488"/>
            <a:ext cx="8550950" cy="567055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437361"/>
                </a:solidFill>
              </a:rPr>
              <a:t>2. </a:t>
            </a:r>
            <a:r>
              <a:rPr lang="ko-KR" altLang="en-US" sz="2000" b="1" dirty="0">
                <a:solidFill>
                  <a:srgbClr val="437361"/>
                </a:solidFill>
              </a:rPr>
              <a:t>빅데이터의 성공 사례</a:t>
            </a:r>
            <a:r>
              <a:rPr lang="ko-KR" altLang="en-US" sz="1800" b="1" dirty="0">
                <a:solidFill>
                  <a:schemeClr val="accent3"/>
                </a:solidFill>
              </a:rPr>
              <a:t>   </a:t>
            </a: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   2.2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해외 활용 사례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: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타깃의 맞춤형 광고</a:t>
            </a:r>
            <a:endParaRPr lang="en-US" altLang="ko-KR" sz="1600" dirty="0">
              <a:solidFill>
                <a:schemeClr val="accent3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15" name="그래픽 14" descr="여자">
            <a:extLst>
              <a:ext uri="{FF2B5EF4-FFF2-40B4-BE49-F238E27FC236}">
                <a16:creationId xmlns:a16="http://schemas.microsoft.com/office/drawing/2014/main" id="{77E3E134-0FCB-4159-A1E8-714B6AF0E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8860" y="2182925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6A40A02-1E19-441A-9DCB-29400E818A28}"/>
              </a:ext>
            </a:extLst>
          </p:cNvPr>
          <p:cNvSpPr txBox="1"/>
          <p:nvPr/>
        </p:nvSpPr>
        <p:spPr>
          <a:xfrm>
            <a:off x="1278431" y="3050416"/>
            <a:ext cx="1845205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ko-KR" dirty="0"/>
              <a:t>STEP 1</a:t>
            </a:r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D9850B1A-08E9-4D49-A305-A198860F1121}"/>
              </a:ext>
            </a:extLst>
          </p:cNvPr>
          <p:cNvCxnSpPr/>
          <p:nvPr/>
        </p:nvCxnSpPr>
        <p:spPr>
          <a:xfrm>
            <a:off x="506196" y="3419748"/>
            <a:ext cx="2475275" cy="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8" name="그래픽 17" descr="임신한 여성">
            <a:extLst>
              <a:ext uri="{FF2B5EF4-FFF2-40B4-BE49-F238E27FC236}">
                <a16:creationId xmlns:a16="http://schemas.microsoft.com/office/drawing/2014/main" id="{03AE60BB-7188-48F9-96F3-F90072027E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00050" y="2191065"/>
            <a:ext cx="914400" cy="914400"/>
          </a:xfrm>
          <a:prstGeom prst="rect">
            <a:avLst/>
          </a:prstGeom>
        </p:spPr>
      </p:pic>
      <p:pic>
        <p:nvPicPr>
          <p:cNvPr id="19" name="그래픽 18" descr="유모차를 끄는 여자">
            <a:extLst>
              <a:ext uri="{FF2B5EF4-FFF2-40B4-BE49-F238E27FC236}">
                <a16:creationId xmlns:a16="http://schemas.microsoft.com/office/drawing/2014/main" id="{91B601A7-60F0-4733-A800-42FC5E4B30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96154" y="2258910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D12874F-14D8-4A38-8BBC-83542FBC15E0}"/>
              </a:ext>
            </a:extLst>
          </p:cNvPr>
          <p:cNvSpPr txBox="1"/>
          <p:nvPr/>
        </p:nvSpPr>
        <p:spPr>
          <a:xfrm>
            <a:off x="4241612" y="3050416"/>
            <a:ext cx="1845205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ko-KR" dirty="0"/>
              <a:t>STEP 2</a:t>
            </a:r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E58D20A-075A-46EC-A851-A70D96096322}"/>
              </a:ext>
            </a:extLst>
          </p:cNvPr>
          <p:cNvCxnSpPr/>
          <p:nvPr/>
        </p:nvCxnSpPr>
        <p:spPr>
          <a:xfrm>
            <a:off x="3469377" y="3419748"/>
            <a:ext cx="2475275" cy="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EBB787D-C9F4-47A1-8B07-B605AC4A0D18}"/>
              </a:ext>
            </a:extLst>
          </p:cNvPr>
          <p:cNvSpPr txBox="1"/>
          <p:nvPr/>
        </p:nvSpPr>
        <p:spPr>
          <a:xfrm>
            <a:off x="7182290" y="3050416"/>
            <a:ext cx="1845205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ko-KR" dirty="0"/>
              <a:t>STEP 3</a:t>
            </a:r>
            <a:endParaRPr lang="ko-KR" altLang="en-US" dirty="0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E32AFC73-FA7A-453A-B2B8-F98A9B9923E1}"/>
              </a:ext>
            </a:extLst>
          </p:cNvPr>
          <p:cNvCxnSpPr/>
          <p:nvPr/>
        </p:nvCxnSpPr>
        <p:spPr>
          <a:xfrm>
            <a:off x="6410055" y="3419748"/>
            <a:ext cx="2475275" cy="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1BAE49C-1F93-48B4-B35D-C80B1712340B}"/>
              </a:ext>
            </a:extLst>
          </p:cNvPr>
          <p:cNvSpPr/>
          <p:nvPr/>
        </p:nvSpPr>
        <p:spPr>
          <a:xfrm>
            <a:off x="506196" y="3510855"/>
            <a:ext cx="2475275" cy="21584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11E929-2162-43A3-9D7C-0F280299C68B}"/>
              </a:ext>
            </a:extLst>
          </p:cNvPr>
          <p:cNvSpPr/>
          <p:nvPr/>
        </p:nvSpPr>
        <p:spPr>
          <a:xfrm>
            <a:off x="3469377" y="3554764"/>
            <a:ext cx="2475275" cy="21145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0D1BBF4-E628-4A83-8B15-E483172FB80B}"/>
              </a:ext>
            </a:extLst>
          </p:cNvPr>
          <p:cNvSpPr/>
          <p:nvPr/>
        </p:nvSpPr>
        <p:spPr>
          <a:xfrm>
            <a:off x="6410055" y="3510854"/>
            <a:ext cx="2475275" cy="215847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330F8E2-61D8-499D-812F-10C21829FB33}"/>
              </a:ext>
            </a:extLst>
          </p:cNvPr>
          <p:cNvSpPr txBox="1"/>
          <p:nvPr/>
        </p:nvSpPr>
        <p:spPr>
          <a:xfrm>
            <a:off x="744250" y="3918397"/>
            <a:ext cx="1980220" cy="134338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/>
              <a:t>여학생에게 온 </a:t>
            </a:r>
            <a:endParaRPr lang="en-US" altLang="ko-KR" sz="1600" dirty="0"/>
          </a:p>
          <a:p>
            <a:pPr algn="ctr">
              <a:lnSpc>
                <a:spcPct val="150000"/>
              </a:lnSpc>
            </a:pPr>
            <a:r>
              <a:rPr lang="ko-KR" altLang="en-US" sz="1600" dirty="0"/>
              <a:t>타깃 광고</a:t>
            </a:r>
            <a:endParaRPr lang="en-US" altLang="ko-KR" sz="1600" dirty="0"/>
          </a:p>
          <a:p>
            <a:pPr algn="ctr">
              <a:lnSpc>
                <a:spcPct val="150000"/>
              </a:lnSpc>
            </a:pPr>
            <a:r>
              <a:rPr lang="ko-KR" altLang="en-US" sz="1600" dirty="0"/>
              <a:t>메일 내용이</a:t>
            </a:r>
            <a:r>
              <a:rPr lang="en-US" altLang="ko-KR" sz="1600" dirty="0"/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/>
              <a:t>유아용품</a:t>
            </a:r>
            <a:r>
              <a:rPr lang="en-US" altLang="ko-KR" sz="1600" dirty="0"/>
              <a:t>?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58073C3-E28B-4311-89DE-B237D9E4BCD6}"/>
              </a:ext>
            </a:extLst>
          </p:cNvPr>
          <p:cNvSpPr txBox="1"/>
          <p:nvPr/>
        </p:nvSpPr>
        <p:spPr>
          <a:xfrm>
            <a:off x="3462821" y="3612501"/>
            <a:ext cx="2488385" cy="22467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/>
              <a:t>빅데이터 전문가들이 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여학생 고객의 구매 분석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기본 로션 → 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 err="1"/>
              <a:t>무향</a:t>
            </a:r>
            <a:r>
              <a:rPr lang="ko-KR" altLang="en-US" sz="1400" dirty="0"/>
              <a:t> 로션 구매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영양제 </a:t>
            </a:r>
            <a:r>
              <a:rPr lang="ko-KR" altLang="en-US" sz="1400" dirty="0" err="1"/>
              <a:t>비구매</a:t>
            </a:r>
            <a:r>
              <a:rPr lang="ko-KR" altLang="en-US" sz="1400" dirty="0"/>
              <a:t> → 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미네랄 영양제 구매</a:t>
            </a:r>
            <a:endParaRPr lang="en-US" altLang="ko-KR" sz="1400" dirty="0"/>
          </a:p>
          <a:p>
            <a:pPr algn="ctr"/>
            <a:endParaRPr lang="en-US" altLang="ko-KR" sz="1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4B031A-FC9D-4875-AAA2-152F619E13ED}"/>
              </a:ext>
            </a:extLst>
          </p:cNvPr>
          <p:cNvSpPr txBox="1"/>
          <p:nvPr/>
        </p:nvSpPr>
        <p:spPr>
          <a:xfrm>
            <a:off x="6401853" y="3680188"/>
            <a:ext cx="2475275" cy="16665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/>
              <a:t>타깃은 고객 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데이터베이스에 적용 →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전국적으로 수만 명의 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임신 추정 여성들을 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가려내 관련 할인 쿠폰 발송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738192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582F691-D4C6-4093-8085-74F76AE5D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데이터 분석 과정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270AC7-E1F9-4F58-A617-7355E8F548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u="sng" dirty="0"/>
              <a:t>Section 03</a:t>
            </a:r>
            <a:endParaRPr lang="ko-KR" altLang="en-US" u="sng" dirty="0"/>
          </a:p>
        </p:txBody>
      </p:sp>
    </p:spTree>
    <p:extLst>
      <p:ext uri="{BB962C8B-B14F-4D97-AF65-F5344CB8AC3E}">
        <p14:creationId xmlns:p14="http://schemas.microsoft.com/office/powerpoint/2010/main" val="780462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3. </a:t>
            </a:r>
            <a:r>
              <a:rPr lang="ko-KR" altLang="en-US" dirty="0">
                <a:solidFill>
                  <a:srgbClr val="12734E"/>
                </a:solidFill>
              </a:rPr>
              <a:t>데이터 분석 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2686428"/>
            <a:ext cx="8550950" cy="353286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437361"/>
                </a:solidFill>
              </a:rPr>
              <a:t>1. 1</a:t>
            </a:r>
            <a:r>
              <a:rPr lang="ko-KR" altLang="en-US" sz="2000" b="1" dirty="0">
                <a:solidFill>
                  <a:srgbClr val="437361"/>
                </a:solidFill>
              </a:rPr>
              <a:t>단계</a:t>
            </a:r>
            <a:r>
              <a:rPr lang="en-US" altLang="ko-KR" sz="2000" b="1" dirty="0">
                <a:solidFill>
                  <a:srgbClr val="437361"/>
                </a:solidFill>
              </a:rPr>
              <a:t>: </a:t>
            </a:r>
            <a:r>
              <a:rPr lang="ko-KR" altLang="en-US" sz="2000" b="1" dirty="0">
                <a:solidFill>
                  <a:srgbClr val="437361"/>
                </a:solidFill>
              </a:rPr>
              <a:t>문제 정의 및 계획</a:t>
            </a:r>
            <a:endParaRPr lang="en-US" altLang="ko-KR" sz="2000" b="1" dirty="0">
              <a:solidFill>
                <a:srgbClr val="43736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문제가 명확해야 그 문제를 해결하기 위한 데이터가 어떤 것인지를 추정할 수 있고</a:t>
            </a:r>
            <a:r>
              <a:rPr lang="en-US" altLang="ko-KR" sz="1600" dirty="0"/>
              <a:t>, </a:t>
            </a:r>
            <a:r>
              <a:rPr lang="ko-KR" altLang="en-US" sz="1600" dirty="0"/>
              <a:t>어떤 분석기법을 적용해야 할지도 계획할 수 있음</a:t>
            </a:r>
            <a:r>
              <a:rPr lang="en-US" altLang="ko-KR" sz="1600" dirty="0"/>
              <a:t> 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437361"/>
                </a:solidFill>
              </a:rPr>
              <a:t>2. 2</a:t>
            </a:r>
            <a:r>
              <a:rPr lang="ko-KR" altLang="en-US" sz="2000" b="1" dirty="0">
                <a:solidFill>
                  <a:srgbClr val="437361"/>
                </a:solidFill>
              </a:rPr>
              <a:t>단계</a:t>
            </a:r>
            <a:r>
              <a:rPr lang="en-US" altLang="ko-KR" sz="2000" b="1" dirty="0">
                <a:solidFill>
                  <a:srgbClr val="437361"/>
                </a:solidFill>
              </a:rPr>
              <a:t>: </a:t>
            </a:r>
            <a:r>
              <a:rPr lang="ko-KR" altLang="en-US" sz="2000" b="1" dirty="0">
                <a:solidFill>
                  <a:srgbClr val="12734E"/>
                </a:solidFill>
              </a:rPr>
              <a:t>데이터 수집 </a:t>
            </a:r>
            <a:endParaRPr lang="en-US" altLang="ko-KR" sz="2000" b="1" dirty="0">
              <a:solidFill>
                <a:srgbClr val="43736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기존 시스템의 데이터베이스</a:t>
            </a:r>
            <a:r>
              <a:rPr lang="en-US" altLang="ko-KR" sz="1600" dirty="0"/>
              <a:t>, </a:t>
            </a:r>
            <a:r>
              <a:rPr lang="ko-KR" altLang="en-US" sz="1600" dirty="0"/>
              <a:t>엑셀파일</a:t>
            </a:r>
            <a:r>
              <a:rPr lang="en-US" altLang="ko-KR" sz="1600" dirty="0"/>
              <a:t>, </a:t>
            </a:r>
            <a:r>
              <a:rPr lang="ko-KR" altLang="en-US" sz="1600" dirty="0"/>
              <a:t>종이 문서</a:t>
            </a:r>
            <a:r>
              <a:rPr lang="en-US" altLang="ko-KR" sz="1600" dirty="0"/>
              <a:t>, </a:t>
            </a:r>
            <a:r>
              <a:rPr lang="ko-KR" altLang="en-US" sz="1600" dirty="0"/>
              <a:t>장비내의 파일</a:t>
            </a:r>
            <a:r>
              <a:rPr lang="en-US" altLang="ko-KR" sz="1600" dirty="0"/>
              <a:t>, </a:t>
            </a:r>
            <a:r>
              <a:rPr lang="ko-KR" altLang="en-US" sz="1600" dirty="0"/>
              <a:t>인터넷 등에서 필요한 자료를 수집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DF63179-4BF6-4F0B-A1FC-71B6FDE69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950328"/>
            <a:ext cx="7605845" cy="11735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890D0A-8CD7-4B7B-80B1-A710AC135A12}"/>
              </a:ext>
            </a:extLst>
          </p:cNvPr>
          <p:cNvSpPr txBox="1"/>
          <p:nvPr/>
        </p:nvSpPr>
        <p:spPr>
          <a:xfrm>
            <a:off x="11504" y="2106422"/>
            <a:ext cx="3510390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1-7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데이터 분석의 과정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21379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3. </a:t>
            </a:r>
            <a:r>
              <a:rPr lang="ko-KR" altLang="en-US" dirty="0">
                <a:solidFill>
                  <a:srgbClr val="12734E"/>
                </a:solidFill>
              </a:rPr>
              <a:t>데이터 분석 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818710"/>
            <a:ext cx="8550950" cy="5355595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12734E"/>
                </a:solidFill>
              </a:rPr>
              <a:t>3.</a:t>
            </a:r>
            <a:r>
              <a:rPr lang="ko-KR" altLang="en-US" sz="2000" b="1" dirty="0">
                <a:solidFill>
                  <a:srgbClr val="12734E"/>
                </a:solidFill>
              </a:rPr>
              <a:t> </a:t>
            </a:r>
            <a:r>
              <a:rPr lang="en-US" altLang="ko-KR" sz="2000" b="1" dirty="0">
                <a:solidFill>
                  <a:srgbClr val="12734E"/>
                </a:solidFill>
              </a:rPr>
              <a:t>3</a:t>
            </a:r>
            <a:r>
              <a:rPr lang="ko-KR" altLang="en-US" sz="2000" b="1" dirty="0">
                <a:solidFill>
                  <a:srgbClr val="12734E"/>
                </a:solidFill>
              </a:rPr>
              <a:t>단계</a:t>
            </a:r>
            <a:r>
              <a:rPr lang="en-US" altLang="ko-KR" sz="2000" b="1" dirty="0">
                <a:solidFill>
                  <a:srgbClr val="12734E"/>
                </a:solidFill>
              </a:rPr>
              <a:t>: </a:t>
            </a:r>
            <a:r>
              <a:rPr lang="ko-KR" altLang="en-US" sz="2000" b="1" dirty="0">
                <a:solidFill>
                  <a:srgbClr val="12734E"/>
                </a:solidFill>
              </a:rPr>
              <a:t>데이터 정제 및 </a:t>
            </a:r>
            <a:r>
              <a:rPr lang="ko-KR" altLang="en-US" sz="2000" b="1" dirty="0" err="1">
                <a:solidFill>
                  <a:srgbClr val="12734E"/>
                </a:solidFill>
              </a:rPr>
              <a:t>전처리</a:t>
            </a:r>
            <a:endParaRPr lang="en-US" altLang="ko-KR" sz="2000" b="1" dirty="0">
              <a:solidFill>
                <a:srgbClr val="12734E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수집된 데이터는 바로 분석에 </a:t>
            </a:r>
            <a:r>
              <a:rPr lang="ko-KR" altLang="en-US" sz="1600" dirty="0" err="1"/>
              <a:t>사용할수</a:t>
            </a:r>
            <a:r>
              <a:rPr lang="ko-KR" altLang="en-US" sz="1600" dirty="0"/>
              <a:t> 없는 경우가 대부분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단위의 차이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결측값</a:t>
            </a:r>
            <a:r>
              <a:rPr lang="en-US" altLang="ko-KR" sz="1600" dirty="0"/>
              <a:t>, </a:t>
            </a:r>
            <a:r>
              <a:rPr lang="ko-KR" altLang="en-US" sz="1600" dirty="0"/>
              <a:t>오류 데이터 등의 보정 필요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수집된 데이터를 분석이 가능한 형태로 정돈하는 과정을 데이터 정제 혹은 </a:t>
            </a:r>
            <a:r>
              <a:rPr lang="ko-KR" altLang="en-US" sz="1600" dirty="0" err="1"/>
              <a:t>전처리</a:t>
            </a:r>
            <a:r>
              <a:rPr lang="ko-KR" altLang="en-US" sz="1600" dirty="0"/>
              <a:t> 과정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12734E"/>
                </a:solidFill>
              </a:rPr>
              <a:t>4.</a:t>
            </a:r>
            <a:r>
              <a:rPr lang="ko-KR" altLang="en-US" sz="2000" b="1" dirty="0">
                <a:solidFill>
                  <a:srgbClr val="12734E"/>
                </a:solidFill>
              </a:rPr>
              <a:t> </a:t>
            </a:r>
            <a:r>
              <a:rPr lang="en-US" altLang="ko-KR" sz="2000" b="1" dirty="0">
                <a:solidFill>
                  <a:srgbClr val="12734E"/>
                </a:solidFill>
              </a:rPr>
              <a:t>4</a:t>
            </a:r>
            <a:r>
              <a:rPr lang="ko-KR" altLang="en-US" sz="2000" b="1" dirty="0">
                <a:solidFill>
                  <a:srgbClr val="12734E"/>
                </a:solidFill>
              </a:rPr>
              <a:t>단계</a:t>
            </a:r>
            <a:r>
              <a:rPr lang="en-US" altLang="ko-KR" sz="2000" b="1" dirty="0">
                <a:solidFill>
                  <a:srgbClr val="12734E"/>
                </a:solidFill>
              </a:rPr>
              <a:t>: </a:t>
            </a:r>
            <a:r>
              <a:rPr lang="ko-KR" altLang="en-US" sz="2000" b="1" dirty="0">
                <a:solidFill>
                  <a:srgbClr val="12734E"/>
                </a:solidFill>
              </a:rPr>
              <a:t>데이터 탐색</a:t>
            </a:r>
            <a:endParaRPr lang="en-US" altLang="ko-KR" sz="2000" b="1" dirty="0">
              <a:solidFill>
                <a:srgbClr val="12734E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가벼운 데이터 분석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전반적인 데이터의 내용을 파악하는 단계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12734E"/>
                </a:solidFill>
              </a:rPr>
              <a:t>5.</a:t>
            </a:r>
            <a:r>
              <a:rPr lang="ko-KR" altLang="en-US" sz="2000" b="1" dirty="0">
                <a:solidFill>
                  <a:srgbClr val="12734E"/>
                </a:solidFill>
              </a:rPr>
              <a:t> </a:t>
            </a:r>
            <a:r>
              <a:rPr lang="en-US" altLang="ko-KR" sz="2000" b="1" dirty="0">
                <a:solidFill>
                  <a:srgbClr val="12734E"/>
                </a:solidFill>
              </a:rPr>
              <a:t>5</a:t>
            </a:r>
            <a:r>
              <a:rPr lang="ko-KR" altLang="en-US" sz="2000" b="1" dirty="0">
                <a:solidFill>
                  <a:srgbClr val="12734E"/>
                </a:solidFill>
              </a:rPr>
              <a:t>단계</a:t>
            </a:r>
            <a:r>
              <a:rPr lang="en-US" altLang="ko-KR" sz="2000" b="1" dirty="0">
                <a:solidFill>
                  <a:srgbClr val="12734E"/>
                </a:solidFill>
              </a:rPr>
              <a:t>: </a:t>
            </a:r>
            <a:r>
              <a:rPr lang="ko-KR" altLang="en-US" sz="2000" b="1" dirty="0">
                <a:solidFill>
                  <a:srgbClr val="12734E"/>
                </a:solidFill>
              </a:rPr>
              <a:t>데이터 분석</a:t>
            </a:r>
            <a:endParaRPr lang="en-US" altLang="ko-KR" sz="1600" b="1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데이터 탐색 단계에서 파악한 정보를 바탕으로 보다 심화된 분석을 수행하는 단계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전통적인 통계분석을 포함하여 고급 분석 기법들이 사용됨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/>
              <a:t>머신러닝</a:t>
            </a:r>
            <a:r>
              <a:rPr lang="ko-KR" altLang="en-US" sz="1600" dirty="0"/>
              <a:t> 기술도 적용됨</a:t>
            </a:r>
            <a:endParaRPr lang="en-US" altLang="ko-KR" sz="16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8881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3. </a:t>
            </a:r>
            <a:r>
              <a:rPr lang="ko-KR" altLang="en-US" dirty="0">
                <a:solidFill>
                  <a:srgbClr val="12734E"/>
                </a:solidFill>
              </a:rPr>
              <a:t>데이터 분석 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818710"/>
            <a:ext cx="8550950" cy="2070229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12734E"/>
                </a:solidFill>
              </a:rPr>
              <a:t>6.</a:t>
            </a:r>
            <a:r>
              <a:rPr lang="ko-KR" altLang="en-US" sz="2000" b="1" dirty="0">
                <a:solidFill>
                  <a:srgbClr val="12734E"/>
                </a:solidFill>
              </a:rPr>
              <a:t> </a:t>
            </a:r>
            <a:r>
              <a:rPr lang="en-US" altLang="ko-KR" sz="2000" b="1" dirty="0">
                <a:solidFill>
                  <a:srgbClr val="12734E"/>
                </a:solidFill>
              </a:rPr>
              <a:t>6</a:t>
            </a:r>
            <a:r>
              <a:rPr lang="ko-KR" altLang="en-US" sz="2000" b="1" dirty="0">
                <a:solidFill>
                  <a:srgbClr val="12734E"/>
                </a:solidFill>
              </a:rPr>
              <a:t>단계</a:t>
            </a:r>
            <a:r>
              <a:rPr lang="en-US" altLang="ko-KR" sz="2000" b="1" dirty="0">
                <a:solidFill>
                  <a:srgbClr val="12734E"/>
                </a:solidFill>
              </a:rPr>
              <a:t>: </a:t>
            </a:r>
            <a:r>
              <a:rPr lang="ko-KR" altLang="en-US" sz="2000" b="1" dirty="0">
                <a:solidFill>
                  <a:srgbClr val="12734E"/>
                </a:solidFill>
              </a:rPr>
              <a:t>결과 보고</a:t>
            </a:r>
            <a:endParaRPr lang="en-US" altLang="ko-KR" sz="2000" b="1" dirty="0">
              <a:solidFill>
                <a:srgbClr val="12734E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데이터의 분석과 해석이 마무리 되면 그 내용이 정리되고</a:t>
            </a:r>
            <a:r>
              <a:rPr lang="en-US" altLang="ko-KR" sz="1600" dirty="0"/>
              <a:t>, </a:t>
            </a:r>
            <a:r>
              <a:rPr lang="ko-KR" altLang="en-US" sz="1600" dirty="0"/>
              <a:t>보고 되어야 함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결과보고 작성단계에서 중요한 기술이 바로 데이터 시각화</a:t>
            </a:r>
            <a:r>
              <a:rPr lang="en-US" altLang="ko-KR" sz="1600" dirty="0"/>
              <a:t>(visualization)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데이터 시각화란 분석된 결과를 단순 숫자의 나열이 아니라 다양한 그래프나 그림을 통해서 결과를 쉽게 이해할 수 있도록 표현하는 것</a:t>
            </a: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4" name="_x390506960" descr="EMB00004c606390">
            <a:extLst>
              <a:ext uri="{FF2B5EF4-FFF2-40B4-BE49-F238E27FC236}">
                <a16:creationId xmlns:a16="http://schemas.microsoft.com/office/drawing/2014/main" id="{D98CB390-BD6F-40B8-ACD5-599382081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204" y="3050979"/>
            <a:ext cx="4743591" cy="311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11E47E-9D18-4D34-8CB6-0480D00C6565}"/>
              </a:ext>
            </a:extLst>
          </p:cNvPr>
          <p:cNvSpPr txBox="1"/>
          <p:nvPr/>
        </p:nvSpPr>
        <p:spPr>
          <a:xfrm>
            <a:off x="1898640" y="6154961"/>
            <a:ext cx="5166773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1-8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데이터 시각화의 사례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: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미국의 연도별 취업자와 실업자 통계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78355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550072-5443-4116-9F67-70CF99700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10" y="187664"/>
            <a:ext cx="7785100" cy="474662"/>
          </a:xfrm>
        </p:spPr>
        <p:txBody>
          <a:bodyPr/>
          <a:lstStyle/>
          <a:p>
            <a:r>
              <a:rPr lang="ko-KR" altLang="en-US" sz="1800" dirty="0"/>
              <a:t>여기서 잠깐</a:t>
            </a:r>
            <a:r>
              <a:rPr lang="en-US" altLang="ko-KR" sz="1800" dirty="0"/>
              <a:t>! </a:t>
            </a:r>
            <a:r>
              <a:rPr lang="ko-KR" altLang="en-US" sz="2000" dirty="0">
                <a:solidFill>
                  <a:schemeClr val="tx1"/>
                </a:solidFill>
              </a:rPr>
              <a:t>데이터 분석의 소요 시간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7ACB498-5960-406B-B371-8E08D305E1DA}"/>
              </a:ext>
            </a:extLst>
          </p:cNvPr>
          <p:cNvSpPr txBox="1">
            <a:spLocks/>
          </p:cNvSpPr>
          <p:nvPr/>
        </p:nvSpPr>
        <p:spPr>
          <a:xfrm>
            <a:off x="296522" y="5298755"/>
            <a:ext cx="8550950" cy="1575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AutoNum type="arabicPeriod"/>
            </a:pPr>
            <a:r>
              <a:rPr lang="ko-KR" altLang="en-US" sz="1600" dirty="0"/>
              <a:t>데이터를 </a:t>
            </a:r>
            <a:r>
              <a:rPr lang="ko-KR" altLang="en-US" sz="1600" b="1" dirty="0">
                <a:solidFill>
                  <a:srgbClr val="4F784C"/>
                </a:solidFill>
              </a:rPr>
              <a:t>수집</a:t>
            </a:r>
            <a:r>
              <a:rPr lang="ko-KR" altLang="en-US" sz="1600" dirty="0"/>
              <a:t>하는 일에 </a:t>
            </a:r>
            <a:r>
              <a:rPr lang="en-US" altLang="ko-KR" sz="1600" b="1" dirty="0">
                <a:solidFill>
                  <a:srgbClr val="4F784C"/>
                </a:solidFill>
              </a:rPr>
              <a:t>19%</a:t>
            </a:r>
            <a:r>
              <a:rPr lang="en-US" altLang="ko-KR" sz="1600" dirty="0"/>
              <a:t>, </a:t>
            </a:r>
            <a:r>
              <a:rPr lang="ko-KR" altLang="en-US" sz="1600" dirty="0"/>
              <a:t>데이터를 </a:t>
            </a:r>
            <a:r>
              <a:rPr lang="ko-KR" altLang="en-US" sz="1600" b="1" dirty="0">
                <a:solidFill>
                  <a:srgbClr val="4F784C"/>
                </a:solidFill>
              </a:rPr>
              <a:t>정제하고 </a:t>
            </a:r>
            <a:r>
              <a:rPr lang="ko-KR" altLang="en-US" sz="1600" b="1" dirty="0" err="1">
                <a:solidFill>
                  <a:srgbClr val="4F784C"/>
                </a:solidFill>
              </a:rPr>
              <a:t>전처리</a:t>
            </a:r>
            <a:r>
              <a:rPr lang="ko-KR" altLang="en-US" sz="1600" dirty="0" err="1"/>
              <a:t>하는</a:t>
            </a:r>
            <a:r>
              <a:rPr lang="ko-KR" altLang="en-US" sz="1600" dirty="0"/>
              <a:t> 데 </a:t>
            </a:r>
            <a:r>
              <a:rPr lang="en-US" altLang="ko-KR" sz="1600" b="1" dirty="0">
                <a:solidFill>
                  <a:srgbClr val="4F784C"/>
                </a:solidFill>
              </a:rPr>
              <a:t>60%</a:t>
            </a:r>
            <a:r>
              <a:rPr lang="ko-KR" altLang="en-US" sz="1600" dirty="0"/>
              <a:t>의 시간을 사용 → 즉</a:t>
            </a:r>
            <a:r>
              <a:rPr lang="en-US" altLang="ko-KR" sz="1600" dirty="0"/>
              <a:t>, </a:t>
            </a:r>
            <a:r>
              <a:rPr lang="ko-KR" altLang="en-US" sz="1600" dirty="0"/>
              <a:t>전체 분석 과정에서 약 </a:t>
            </a:r>
            <a:r>
              <a:rPr lang="en-US" altLang="ko-KR" sz="1600" b="1" dirty="0">
                <a:solidFill>
                  <a:srgbClr val="4F784C"/>
                </a:solidFill>
              </a:rPr>
              <a:t>80%</a:t>
            </a:r>
            <a:r>
              <a:rPr lang="ko-KR" altLang="en-US" sz="1600" b="1" dirty="0">
                <a:solidFill>
                  <a:srgbClr val="4F784C"/>
                </a:solidFill>
              </a:rPr>
              <a:t>의 시간</a:t>
            </a:r>
            <a:r>
              <a:rPr lang="ko-KR" altLang="en-US" sz="1600" dirty="0"/>
              <a:t>이 분석을 위한 </a:t>
            </a:r>
            <a:r>
              <a:rPr lang="ko-KR" altLang="en-US" sz="1600" b="1" dirty="0">
                <a:solidFill>
                  <a:srgbClr val="4F784C"/>
                </a:solidFill>
              </a:rPr>
              <a:t>데이터 준비</a:t>
            </a:r>
            <a:r>
              <a:rPr lang="ko-KR" altLang="en-US" sz="1600" dirty="0"/>
              <a:t>에 사용</a:t>
            </a:r>
            <a:endParaRPr lang="en-US" altLang="ko-KR" sz="1600" dirty="0"/>
          </a:p>
          <a:p>
            <a:pPr>
              <a:lnSpc>
                <a:spcPct val="150000"/>
              </a:lnSpc>
              <a:buAutoNum type="arabicPeriod"/>
            </a:pPr>
            <a:r>
              <a:rPr lang="ko-KR" altLang="en-US" sz="1600" dirty="0"/>
              <a:t>이러한 시간을 얼마나 줄이느냐가 전체 분석 시간을 줄이는 관건</a:t>
            </a:r>
            <a:endParaRPr lang="ko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B10B89-1AAD-4B98-8F9A-5708FA7C1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798" y="898035"/>
            <a:ext cx="7404401" cy="38275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234261-838E-4CC6-8B24-D41FB77B7469}"/>
              </a:ext>
            </a:extLst>
          </p:cNvPr>
          <p:cNvSpPr txBox="1"/>
          <p:nvPr/>
        </p:nvSpPr>
        <p:spPr>
          <a:xfrm>
            <a:off x="2974320" y="4725578"/>
            <a:ext cx="3195355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1-9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데이터 분석 작업에 소요되는 시간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12442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582F691-D4C6-4093-8085-74F76AE5D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ko-KR" dirty="0"/>
              <a:t>R</a:t>
            </a:r>
            <a:r>
              <a:rPr lang="ko-KR" altLang="en-US" dirty="0"/>
              <a:t>과 </a:t>
            </a:r>
            <a:r>
              <a:rPr lang="en-US" altLang="ko-KR" dirty="0"/>
              <a:t>R </a:t>
            </a:r>
            <a:r>
              <a:rPr lang="ko-KR" altLang="en-US" dirty="0"/>
              <a:t>스튜디오의 설치 및 사용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270AC7-E1F9-4F58-A617-7355E8F548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u="sng" dirty="0"/>
              <a:t>Section 04</a:t>
            </a:r>
            <a:endParaRPr lang="ko-KR" altLang="en-US" u="sng" dirty="0"/>
          </a:p>
        </p:txBody>
      </p:sp>
    </p:spTree>
    <p:extLst>
      <p:ext uri="{BB962C8B-B14F-4D97-AF65-F5344CB8AC3E}">
        <p14:creationId xmlns:p14="http://schemas.microsoft.com/office/powerpoint/2010/main" val="162251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9289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386535" y="728780"/>
            <a:ext cx="8550950" cy="567055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437361"/>
                </a:solidFill>
              </a:rPr>
              <a:t>1. </a:t>
            </a:r>
            <a:r>
              <a:rPr lang="en-US" altLang="ko-KR" sz="2000" b="1" dirty="0">
                <a:solidFill>
                  <a:srgbClr val="12734E"/>
                </a:solidFill>
              </a:rPr>
              <a:t>R</a:t>
            </a:r>
            <a:r>
              <a:rPr lang="ko-KR" altLang="en-US" sz="2000" b="1" dirty="0">
                <a:solidFill>
                  <a:srgbClr val="12734E"/>
                </a:solidFill>
              </a:rPr>
              <a:t>과 </a:t>
            </a:r>
            <a:r>
              <a:rPr lang="en-US" altLang="ko-KR" sz="2000" b="1" dirty="0">
                <a:solidFill>
                  <a:srgbClr val="12734E"/>
                </a:solidFill>
              </a:rPr>
              <a:t>R </a:t>
            </a:r>
            <a:r>
              <a:rPr lang="ko-KR" altLang="en-US" sz="2000" b="1" dirty="0">
                <a:solidFill>
                  <a:srgbClr val="12734E"/>
                </a:solidFill>
              </a:rPr>
              <a:t>스튜디오의 소개</a:t>
            </a:r>
            <a:endParaRPr lang="en-US" altLang="ko-KR" sz="2000" b="1" dirty="0">
              <a:solidFill>
                <a:srgbClr val="43736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Python : </a:t>
            </a:r>
            <a:r>
              <a:rPr lang="ko-KR" altLang="en-US" sz="1600" dirty="0"/>
              <a:t>프로그래밍 </a:t>
            </a:r>
            <a:r>
              <a:rPr lang="ko-KR" altLang="en-US" sz="1600" dirty="0" err="1"/>
              <a:t>언어로서의</a:t>
            </a:r>
            <a:r>
              <a:rPr lang="ko-KR" altLang="en-US" sz="1600" dirty="0"/>
              <a:t> 특성이 강함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R : </a:t>
            </a:r>
            <a:r>
              <a:rPr lang="ko-KR" altLang="en-US" sz="1600" dirty="0"/>
              <a:t>데이터 분석을 목적으로 개발</a:t>
            </a:r>
            <a:r>
              <a:rPr lang="en-US" altLang="ko-KR" sz="1600" dirty="0"/>
              <a:t>, R </a:t>
            </a:r>
            <a:r>
              <a:rPr lang="ko-KR" altLang="en-US" sz="1600" dirty="0"/>
              <a:t>로</a:t>
            </a:r>
            <a:r>
              <a:rPr lang="en-US" altLang="ko-KR" sz="1600" dirty="0"/>
              <a:t> SW </a:t>
            </a:r>
            <a:r>
              <a:rPr lang="ko-KR" altLang="en-US" sz="1600" dirty="0"/>
              <a:t>를 만들지는 못함</a:t>
            </a:r>
            <a:endParaRPr lang="en-US" altLang="ko-KR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600" dirty="0"/>
              <a:t>	R studio </a:t>
            </a:r>
            <a:r>
              <a:rPr lang="ko-KR" altLang="en-US" sz="1600" dirty="0"/>
              <a:t>라는 훌륭한 작업환경 제공</a:t>
            </a:r>
            <a:endParaRPr lang="en-US" altLang="ko-KR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600" dirty="0"/>
              <a:t>	</a:t>
            </a:r>
            <a:r>
              <a:rPr lang="ko-KR" altLang="en-US" sz="1600" dirty="0"/>
              <a:t>풍부한 패키지 제공</a:t>
            </a:r>
            <a:endParaRPr lang="en-US" altLang="ko-KR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600" dirty="0"/>
              <a:t>	</a:t>
            </a:r>
            <a:r>
              <a:rPr lang="ko-KR" altLang="en-US" sz="1600" dirty="0"/>
              <a:t>미려한 데이터 시각화 패키지 제공</a:t>
            </a:r>
            <a:r>
              <a:rPr lang="en-US" altLang="ko-KR" sz="1600" dirty="0"/>
              <a:t> 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3F9B7D-DCD2-4387-88AC-834E5897A13F}"/>
              </a:ext>
            </a:extLst>
          </p:cNvPr>
          <p:cNvSpPr txBox="1"/>
          <p:nvPr/>
        </p:nvSpPr>
        <p:spPr>
          <a:xfrm>
            <a:off x="1871700" y="4927755"/>
            <a:ext cx="1620180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1-10 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R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과 파이썬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pic>
        <p:nvPicPr>
          <p:cNvPr id="5" name="_x390558728" descr="EMB00004c606392">
            <a:extLst>
              <a:ext uri="{FF2B5EF4-FFF2-40B4-BE49-F238E27FC236}">
                <a16:creationId xmlns:a16="http://schemas.microsoft.com/office/drawing/2014/main" id="{5910255D-F299-4B21-A78E-03E5FDD10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585" y="3699030"/>
            <a:ext cx="3495675" cy="12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_x390509912" descr="EMB00004c60639d">
            <a:extLst>
              <a:ext uri="{FF2B5EF4-FFF2-40B4-BE49-F238E27FC236}">
                <a16:creationId xmlns:a16="http://schemas.microsoft.com/office/drawing/2014/main" id="{CCFA0E13-6B2F-4236-AFB5-DBD232CC8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2100" y="4076102"/>
            <a:ext cx="2181225" cy="76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5832A2-9566-4D12-B04E-E3A90FA5F7F8}"/>
              </a:ext>
            </a:extLst>
          </p:cNvPr>
          <p:cNvSpPr txBox="1"/>
          <p:nvPr/>
        </p:nvSpPr>
        <p:spPr>
          <a:xfrm>
            <a:off x="5058347" y="4923016"/>
            <a:ext cx="3240360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1-11 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R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을 쉽게 사용할 수 있는 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R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스튜디오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783484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728780"/>
            <a:ext cx="8550950" cy="567055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12734E"/>
                </a:solidFill>
              </a:rPr>
              <a:t>2. R</a:t>
            </a:r>
            <a:r>
              <a:rPr lang="ko-KR" altLang="en-US" sz="2000" b="1" dirty="0">
                <a:solidFill>
                  <a:srgbClr val="12734E"/>
                </a:solidFill>
              </a:rPr>
              <a:t>의 설치</a:t>
            </a:r>
            <a:endParaRPr lang="en-US" altLang="ko-KR" sz="2000" b="1" dirty="0">
              <a:solidFill>
                <a:srgbClr val="12734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01 https://www.r-project.org/ </a:t>
            </a:r>
            <a:r>
              <a:rPr lang="ko-KR" altLang="en-US" sz="1800" dirty="0"/>
              <a:t>에 접속하여 설치 진행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5F195D7-08B1-4CD1-A6FF-8D5BB2985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950" y="1943835"/>
            <a:ext cx="6940416" cy="391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133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818790"/>
            <a:ext cx="8550950" cy="5670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02 </a:t>
            </a:r>
            <a:r>
              <a:rPr lang="en-US" altLang="ko-KR" sz="1600" dirty="0"/>
              <a:t>[install R for the first time] </a:t>
            </a:r>
            <a:r>
              <a:rPr lang="ko-KR" altLang="en-US" sz="1600" dirty="0"/>
              <a:t>링크 클릭 → </a:t>
            </a:r>
            <a:r>
              <a:rPr lang="en-US" altLang="ko-KR" sz="1600" dirty="0"/>
              <a:t>[Download 3.6.0 for Windows] </a:t>
            </a:r>
            <a:r>
              <a:rPr lang="ko-KR" altLang="en-US" sz="1600" dirty="0"/>
              <a:t>클릭</a:t>
            </a:r>
            <a:endParaRPr lang="en-US" altLang="ko-KR" sz="1600" dirty="0"/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r>
              <a:rPr lang="en-US" altLang="ko-KR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03</a:t>
            </a:r>
            <a:r>
              <a:rPr lang="en-US" altLang="ko-KR" sz="1800" dirty="0"/>
              <a:t> </a:t>
            </a:r>
            <a:r>
              <a:rPr lang="en-US" altLang="ko-KR" sz="1600" dirty="0"/>
              <a:t>[</a:t>
            </a:r>
            <a:r>
              <a:rPr lang="ko-KR" altLang="en-US" sz="1600" dirty="0"/>
              <a:t>한국어</a:t>
            </a:r>
            <a:r>
              <a:rPr lang="en-US" altLang="ko-KR" sz="1600" dirty="0"/>
              <a:t>]</a:t>
            </a:r>
            <a:r>
              <a:rPr lang="ko-KR" altLang="en-US" sz="1600" dirty="0"/>
              <a:t> 선택하고 </a:t>
            </a:r>
            <a:r>
              <a:rPr lang="en-US" altLang="ko-KR" sz="1600" dirty="0"/>
              <a:t>[</a:t>
            </a:r>
            <a:r>
              <a:rPr lang="ko-KR" altLang="en-US" sz="1600" dirty="0"/>
              <a:t>확인</a:t>
            </a:r>
            <a:r>
              <a:rPr lang="en-US" altLang="ko-KR" sz="1600" dirty="0"/>
              <a:t>] </a:t>
            </a:r>
            <a:r>
              <a:rPr lang="ko-KR" altLang="en-US" sz="1600" dirty="0"/>
              <a:t>클릭</a:t>
            </a:r>
            <a:endParaRPr lang="en-US" altLang="ko-KR" sz="1600" dirty="0"/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accent3"/>
              </a:solidFill>
            </a:endParaRPr>
          </a:p>
          <a:p>
            <a:pPr marL="857250" lvl="2" indent="0">
              <a:buNone/>
            </a:pPr>
            <a:endParaRPr lang="en-US" altLang="ko-KR" sz="16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9765251-73ED-4BF4-8F13-B2669F7F0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595" y="1445317"/>
            <a:ext cx="5805645" cy="267952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6AE7F6E-15DC-4BB9-AF5B-B1A74827A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314" y="4993609"/>
            <a:ext cx="2517220" cy="131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33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593725"/>
            <a:ext cx="8550950" cy="567055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lang="en-US" altLang="ko-KR" sz="1800" dirty="0">
              <a:solidFill>
                <a:srgbClr val="12734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04 </a:t>
            </a:r>
            <a:r>
              <a:rPr lang="ko-KR" altLang="en-US" sz="1800" dirty="0"/>
              <a:t>설치 정보가 나타나면 내용 확인하고 </a:t>
            </a:r>
            <a:r>
              <a:rPr lang="en-US" altLang="ko-KR" sz="1800" dirty="0"/>
              <a:t>[</a:t>
            </a:r>
            <a:r>
              <a:rPr lang="ko-KR" altLang="en-US" sz="1800" dirty="0"/>
              <a:t>다음</a:t>
            </a:r>
            <a:r>
              <a:rPr lang="en-US" altLang="ko-KR" sz="1800" dirty="0"/>
              <a:t>] </a:t>
            </a:r>
            <a:r>
              <a:rPr lang="ko-KR" altLang="en-US" sz="1800" dirty="0"/>
              <a:t>버튼 클릭 → 설치할 위치 선택</a:t>
            </a:r>
            <a:endParaRPr lang="en-US" altLang="ko-KR" sz="18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/>
              <a:t>       </a:t>
            </a:r>
            <a:r>
              <a:rPr lang="ko-KR" altLang="en-US" sz="1800" dirty="0"/>
              <a:t>에서 경로를 변경하거나 유지한 채로 </a:t>
            </a:r>
            <a:r>
              <a:rPr lang="en-US" altLang="ko-KR" sz="1800" dirty="0"/>
              <a:t>[</a:t>
            </a:r>
            <a:r>
              <a:rPr lang="ko-KR" altLang="en-US" sz="1800" dirty="0"/>
              <a:t>다음</a:t>
            </a:r>
            <a:r>
              <a:rPr lang="en-US" altLang="ko-KR" sz="1800" dirty="0"/>
              <a:t>] </a:t>
            </a:r>
            <a:r>
              <a:rPr lang="ko-KR" altLang="en-US" sz="1800" dirty="0"/>
              <a:t>버튼 클릭</a:t>
            </a:r>
            <a:endParaRPr lang="en-US" altLang="ko-KR" sz="1800" b="1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C13EC63-F80C-44AE-A7C8-9FACAF31D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681" y="2123855"/>
            <a:ext cx="7026637" cy="296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928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593725"/>
            <a:ext cx="8550950" cy="567055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lang="en-US" altLang="ko-KR" sz="1800" dirty="0">
              <a:solidFill>
                <a:srgbClr val="12734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05 </a:t>
            </a:r>
            <a:r>
              <a:rPr lang="ko-KR" altLang="en-US" sz="1800" dirty="0"/>
              <a:t>구성 요소 설치에서 필요한 항목 체크하고 </a:t>
            </a:r>
            <a:r>
              <a:rPr lang="en-US" altLang="ko-KR" sz="1800" dirty="0"/>
              <a:t>[</a:t>
            </a:r>
            <a:r>
              <a:rPr lang="ko-KR" altLang="en-US" sz="1800" dirty="0"/>
              <a:t>다음</a:t>
            </a:r>
            <a:r>
              <a:rPr lang="en-US" altLang="ko-KR" sz="1800" dirty="0"/>
              <a:t>] </a:t>
            </a:r>
            <a:r>
              <a:rPr lang="ko-KR" altLang="en-US" sz="1800" dirty="0"/>
              <a:t>버튼 클릭 → 스타트업 </a:t>
            </a:r>
            <a:br>
              <a:rPr lang="en-US" altLang="ko-KR" sz="1800" dirty="0"/>
            </a:br>
            <a:r>
              <a:rPr lang="en-US" altLang="ko-KR" sz="1800" dirty="0"/>
              <a:t>       </a:t>
            </a:r>
            <a:r>
              <a:rPr lang="ko-KR" altLang="en-US" sz="1800" dirty="0"/>
              <a:t>옵션에서 </a:t>
            </a:r>
            <a:r>
              <a:rPr lang="en-US" altLang="ko-KR" sz="1800" dirty="0"/>
              <a:t>[No]</a:t>
            </a:r>
            <a:r>
              <a:rPr lang="ko-KR" altLang="en-US" sz="1800" dirty="0"/>
              <a:t>를 선택 후</a:t>
            </a:r>
            <a:r>
              <a:rPr lang="en-US" altLang="ko-KR" sz="1800" dirty="0"/>
              <a:t>, [</a:t>
            </a:r>
            <a:r>
              <a:rPr lang="ko-KR" altLang="en-US" sz="1800" dirty="0"/>
              <a:t>다음</a:t>
            </a:r>
            <a:r>
              <a:rPr lang="en-US" altLang="ko-KR" sz="1800" dirty="0"/>
              <a:t>] </a:t>
            </a:r>
            <a:r>
              <a:rPr lang="ko-KR" altLang="en-US" sz="1800" dirty="0"/>
              <a:t>버튼 클릭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2861195-D792-46A6-B509-68D98135E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610" y="2030016"/>
            <a:ext cx="6435715" cy="2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385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593725"/>
            <a:ext cx="8550950" cy="567055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lang="en-US" altLang="ko-KR" sz="1800" dirty="0">
              <a:solidFill>
                <a:srgbClr val="12734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06 </a:t>
            </a:r>
            <a:r>
              <a:rPr lang="ko-KR" altLang="en-US" sz="1800" dirty="0"/>
              <a:t>시작 메뉴 폴더 선택은 내용 변경 없이 </a:t>
            </a:r>
            <a:r>
              <a:rPr lang="en-US" altLang="ko-KR" sz="1800" dirty="0"/>
              <a:t>[</a:t>
            </a:r>
            <a:r>
              <a:rPr lang="ko-KR" altLang="en-US" sz="1800" dirty="0"/>
              <a:t>다음</a:t>
            </a:r>
            <a:r>
              <a:rPr lang="en-US" altLang="ko-KR" sz="1800" dirty="0"/>
              <a:t>] </a:t>
            </a:r>
            <a:r>
              <a:rPr lang="ko-KR" altLang="en-US" sz="1800" dirty="0"/>
              <a:t>버튼 클릭 → 추가 사항 적용</a:t>
            </a:r>
            <a:br>
              <a:rPr lang="en-US" altLang="ko-KR" sz="1800" dirty="0"/>
            </a:br>
            <a:r>
              <a:rPr lang="en-US" altLang="ko-KR" sz="1800" dirty="0"/>
              <a:t>       </a:t>
            </a:r>
            <a:r>
              <a:rPr lang="ko-KR" altLang="en-US" sz="1800" dirty="0"/>
              <a:t>도 내용 변경 없이 </a:t>
            </a:r>
            <a:r>
              <a:rPr lang="en-US" altLang="ko-KR" sz="1800" dirty="0"/>
              <a:t>[</a:t>
            </a:r>
            <a:r>
              <a:rPr lang="ko-KR" altLang="en-US" sz="1800" dirty="0"/>
              <a:t>다음</a:t>
            </a:r>
            <a:r>
              <a:rPr lang="en-US" altLang="ko-KR" sz="1800" dirty="0"/>
              <a:t>] </a:t>
            </a:r>
            <a:r>
              <a:rPr lang="ko-KR" altLang="en-US" sz="1800" dirty="0"/>
              <a:t>버튼 클릭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433ADA1-B94B-436E-951D-BE93A8067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5" y="2014076"/>
            <a:ext cx="6750749" cy="282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3793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593725"/>
            <a:ext cx="8550950" cy="567055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lang="en-US" altLang="ko-KR" sz="1800" dirty="0">
              <a:solidFill>
                <a:srgbClr val="12734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07 </a:t>
            </a:r>
            <a:r>
              <a:rPr lang="ko-KR" altLang="en-US" sz="1800" dirty="0"/>
              <a:t>설치 완료 창 열리면 </a:t>
            </a:r>
            <a:r>
              <a:rPr lang="en-US" altLang="ko-KR" sz="1800" dirty="0"/>
              <a:t>[</a:t>
            </a:r>
            <a:r>
              <a:rPr lang="ko-KR" altLang="en-US" sz="1800" dirty="0"/>
              <a:t>완료</a:t>
            </a:r>
            <a:r>
              <a:rPr lang="en-US" altLang="ko-KR" sz="1800" dirty="0"/>
              <a:t>] </a:t>
            </a:r>
            <a:r>
              <a:rPr lang="ko-KR" altLang="en-US" sz="1800" dirty="0"/>
              <a:t>버튼을 눌러 설치 완료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5BCA528-4FDF-49B8-9223-8B374249B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5" y="1673805"/>
            <a:ext cx="6198755" cy="284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461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723849"/>
            <a:ext cx="8550950" cy="567055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12734E"/>
                </a:solidFill>
              </a:rPr>
              <a:t>3. R</a:t>
            </a:r>
            <a:r>
              <a:rPr lang="ko-KR" altLang="en-US" sz="2000" b="1" dirty="0">
                <a:solidFill>
                  <a:srgbClr val="12734E"/>
                </a:solidFill>
              </a:rPr>
              <a:t> 스튜디오의 설치</a:t>
            </a:r>
            <a:endParaRPr lang="en-US" altLang="ko-KR" sz="2000" b="1" dirty="0">
              <a:solidFill>
                <a:srgbClr val="12734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01 </a:t>
            </a:r>
            <a:r>
              <a:rPr lang="en-US" altLang="ko-KR" sz="1800" dirty="0"/>
              <a:t>https://www.rstudio.com/</a:t>
            </a:r>
            <a:r>
              <a:rPr lang="ko-KR" altLang="en-US" sz="1800" dirty="0"/>
              <a:t>에 접속 → </a:t>
            </a:r>
            <a:r>
              <a:rPr lang="en-US" altLang="ko-KR" sz="1800" dirty="0"/>
              <a:t>[Download RStudio]</a:t>
            </a:r>
            <a:r>
              <a:rPr lang="ko-KR" altLang="en-US" sz="1800" dirty="0"/>
              <a:t>를 클릭 → </a:t>
            </a:r>
            <a:br>
              <a:rPr lang="en-US" altLang="ko-KR" sz="1800" dirty="0"/>
            </a:br>
            <a:r>
              <a:rPr lang="en-US" altLang="ko-KR" sz="1800" dirty="0"/>
              <a:t>       [RStudio Desktop Open Source License]</a:t>
            </a:r>
            <a:r>
              <a:rPr lang="ko-KR" altLang="en-US" sz="1800" dirty="0"/>
              <a:t>의 </a:t>
            </a:r>
            <a:r>
              <a:rPr lang="en-US" altLang="ko-KR" sz="1800" dirty="0"/>
              <a:t>[DOWNLOAD] </a:t>
            </a:r>
            <a:r>
              <a:rPr lang="ko-KR" altLang="en-US" sz="1800" dirty="0"/>
              <a:t>버튼 클릭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C2E7A21-C318-47E8-8BD0-814DD0E57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05" y="2258870"/>
            <a:ext cx="5971338" cy="369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617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296525" y="593725"/>
            <a:ext cx="8550950" cy="567055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lang="en-US" altLang="ko-KR" sz="1800" dirty="0">
              <a:solidFill>
                <a:srgbClr val="12734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02 </a:t>
            </a:r>
            <a:r>
              <a:rPr lang="ko-KR" altLang="en-US" sz="1800" dirty="0"/>
              <a:t>운영체제별 설치 파일 다운로드 목록이 나타나면 사용자 환경에 맞는 링크</a:t>
            </a:r>
            <a:br>
              <a:rPr lang="en-US" altLang="ko-KR" sz="1800" dirty="0"/>
            </a:br>
            <a:r>
              <a:rPr lang="en-US" altLang="ko-KR" sz="1800" dirty="0"/>
              <a:t>       </a:t>
            </a:r>
            <a:r>
              <a:rPr lang="ko-KR" altLang="en-US" sz="1800" dirty="0"/>
              <a:t>를 클릭하여 설치 파일 다운로드</a:t>
            </a:r>
            <a:endParaRPr lang="en-US" altLang="ko-KR" sz="1800" b="1" dirty="0"/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593C30-C7E0-4B57-A274-926FF6065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033845"/>
            <a:ext cx="7661562" cy="325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29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296525" y="593725"/>
            <a:ext cx="8550950" cy="567055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lang="en-US" altLang="ko-KR" sz="1800" dirty="0">
              <a:solidFill>
                <a:srgbClr val="12734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03 </a:t>
            </a:r>
            <a:r>
              <a:rPr lang="ko-KR" altLang="en-US" sz="1800" dirty="0"/>
              <a:t>설치 파일 더블클릭 → 계속해서 </a:t>
            </a:r>
            <a:r>
              <a:rPr lang="en-US" altLang="ko-KR" sz="1800" dirty="0"/>
              <a:t>[</a:t>
            </a:r>
            <a:r>
              <a:rPr lang="ko-KR" altLang="en-US" sz="1800" dirty="0"/>
              <a:t>다음</a:t>
            </a:r>
            <a:r>
              <a:rPr lang="en-US" altLang="ko-KR" sz="1800" dirty="0"/>
              <a:t>] </a:t>
            </a:r>
            <a:r>
              <a:rPr lang="ko-KR" altLang="en-US" sz="1800" dirty="0"/>
              <a:t>버튼을 클릭 → </a:t>
            </a:r>
            <a:r>
              <a:rPr lang="en-US" altLang="ko-KR" sz="1800" dirty="0"/>
              <a:t>R </a:t>
            </a:r>
            <a:r>
              <a:rPr lang="ko-KR" altLang="en-US" sz="1800" dirty="0"/>
              <a:t>스튜디오 설치가</a:t>
            </a:r>
            <a:br>
              <a:rPr lang="en-US" altLang="ko-KR" sz="1800" dirty="0"/>
            </a:br>
            <a:r>
              <a:rPr lang="en-US" altLang="ko-KR" sz="1800" dirty="0"/>
              <a:t>      </a:t>
            </a:r>
            <a:r>
              <a:rPr lang="ko-KR" altLang="en-US" sz="1800" dirty="0"/>
              <a:t> 완료되면 </a:t>
            </a:r>
            <a:r>
              <a:rPr lang="en-US" altLang="ko-KR" sz="1800" dirty="0"/>
              <a:t>[</a:t>
            </a:r>
            <a:r>
              <a:rPr lang="ko-KR" altLang="en-US" sz="1800" dirty="0"/>
              <a:t>마침</a:t>
            </a:r>
            <a:r>
              <a:rPr lang="en-US" altLang="ko-KR" sz="1800" dirty="0"/>
              <a:t>] </a:t>
            </a:r>
            <a:r>
              <a:rPr lang="ko-KR" altLang="en-US" sz="1800" dirty="0"/>
              <a:t>버튼 클릭</a:t>
            </a:r>
            <a:endParaRPr lang="en-US" altLang="ko-KR" sz="1800" b="1" dirty="0"/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080065-1CD8-4AB0-B3EA-0D59690F5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033845"/>
            <a:ext cx="7587093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392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582F691-D4C6-4093-8085-74F76AE5D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데이터의 시대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270AC7-E1F9-4F58-A617-7355E8F548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u="sng" dirty="0"/>
              <a:t>Section 01</a:t>
            </a:r>
            <a:endParaRPr lang="ko-KR" altLang="en-US" u="sng" dirty="0"/>
          </a:p>
        </p:txBody>
      </p:sp>
    </p:spTree>
    <p:extLst>
      <p:ext uri="{BB962C8B-B14F-4D97-AF65-F5344CB8AC3E}">
        <p14:creationId xmlns:p14="http://schemas.microsoft.com/office/powerpoint/2010/main" val="35326697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296525" y="593725"/>
            <a:ext cx="8550950" cy="567055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altLang="ko-KR" sz="2000" dirty="0">
              <a:solidFill>
                <a:srgbClr val="12734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rgbClr val="12734E"/>
                </a:solidFill>
              </a:rPr>
              <a:t>   </a:t>
            </a:r>
            <a:r>
              <a:rPr lang="en-US" altLang="ko-KR" sz="1800" dirty="0">
                <a:solidFill>
                  <a:srgbClr val="12734E"/>
                </a:solidFill>
              </a:rPr>
              <a:t>04 </a:t>
            </a:r>
            <a:r>
              <a:rPr lang="ko-KR" altLang="en-US" sz="1800" dirty="0"/>
              <a:t>설치가 완료되면 윈도우 시작 메뉴에서 </a:t>
            </a:r>
            <a:r>
              <a:rPr lang="en-US" altLang="ko-KR" sz="1800" dirty="0"/>
              <a:t>[RStudio]-[</a:t>
            </a:r>
            <a:r>
              <a:rPr lang="en-US" altLang="ko-KR" sz="1800" dirty="0" err="1"/>
              <a:t>Rstudio</a:t>
            </a:r>
            <a:r>
              <a:rPr lang="en-US" altLang="ko-KR" sz="1800" dirty="0"/>
              <a:t>]</a:t>
            </a:r>
            <a:r>
              <a:rPr lang="ko-KR" altLang="en-US" sz="1800" dirty="0"/>
              <a:t> 클릭하여 </a:t>
            </a:r>
            <a:br>
              <a:rPr lang="en-US" altLang="ko-KR" sz="1800" dirty="0"/>
            </a:br>
            <a:r>
              <a:rPr lang="en-US" altLang="ko-KR" sz="1800" dirty="0"/>
              <a:t>        R </a:t>
            </a:r>
            <a:r>
              <a:rPr lang="ko-KR" altLang="en-US" sz="1800" dirty="0"/>
              <a:t>스튜디오 실행</a:t>
            </a:r>
            <a:endParaRPr lang="en-US" altLang="ko-KR" sz="1800" b="1" dirty="0"/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2E0536-FB64-4F2C-A1B9-BCFD09156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05" y="2168860"/>
            <a:ext cx="2934650" cy="378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4497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728780"/>
            <a:ext cx="8550950" cy="5670550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2000" b="1" dirty="0">
                <a:solidFill>
                  <a:srgbClr val="12734E"/>
                </a:solidFill>
              </a:rPr>
              <a:t>4. R</a:t>
            </a:r>
            <a:r>
              <a:rPr lang="ko-KR" altLang="en-US" sz="2000" b="1" dirty="0">
                <a:solidFill>
                  <a:srgbClr val="12734E"/>
                </a:solidFill>
              </a:rPr>
              <a:t> 스튜디오의 화면 구성</a:t>
            </a:r>
            <a:endParaRPr lang="en-US" altLang="ko-KR" sz="2000" b="1" dirty="0">
              <a:solidFill>
                <a:srgbClr val="12734E"/>
              </a:solidFill>
            </a:endParaRPr>
          </a:p>
          <a:p>
            <a:pPr marL="0" indent="0">
              <a:buNone/>
            </a:pPr>
            <a:r>
              <a:rPr lang="ko-KR" altLang="en-US" sz="1600" b="1" dirty="0">
                <a:solidFill>
                  <a:srgbClr val="12734E"/>
                </a:solidFill>
              </a:rPr>
              <a:t>   </a:t>
            </a:r>
            <a:endParaRPr lang="en-US" altLang="ko-KR" sz="1600" b="1" dirty="0">
              <a:solidFill>
                <a:schemeClr val="accent3"/>
              </a:solidFill>
            </a:endParaRPr>
          </a:p>
          <a:p>
            <a:pPr marL="857250" lvl="2" indent="0">
              <a:buNone/>
            </a:pPr>
            <a:endParaRPr lang="en-US" altLang="ko-KR" sz="14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EB0C5E-A2EF-45BF-9137-5A50B97A3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590" y="1484527"/>
            <a:ext cx="7567907" cy="4681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EA63CD-B6D9-4DE7-A94C-01452AD36CD4}"/>
              </a:ext>
            </a:extLst>
          </p:cNvPr>
          <p:cNvSpPr txBox="1"/>
          <p:nvPr/>
        </p:nvSpPr>
        <p:spPr>
          <a:xfrm>
            <a:off x="3041830" y="6089354"/>
            <a:ext cx="3240360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1-12 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R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스튜디오 초기 화면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441790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296524" y="593725"/>
            <a:ext cx="8685965" cy="567055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altLang="ko-KR" sz="2000" dirty="0">
              <a:solidFill>
                <a:srgbClr val="43736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   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4.1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편집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(Script)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창</a:t>
            </a:r>
            <a:endParaRPr lang="en-US" altLang="ko-KR" sz="1800" b="1" dirty="0">
              <a:solidFill>
                <a:schemeClr val="accent3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R </a:t>
            </a:r>
            <a:r>
              <a:rPr lang="ko-KR" altLang="en-US" sz="1600" dirty="0"/>
              <a:t>명령문</a:t>
            </a:r>
            <a:r>
              <a:rPr lang="en-US" altLang="ko-KR" sz="1600" dirty="0"/>
              <a:t>(‘R </a:t>
            </a:r>
            <a:r>
              <a:rPr lang="ko-KR" altLang="en-US" sz="1600" dirty="0"/>
              <a:t>스크립트’ 라고도 한다</a:t>
            </a:r>
            <a:r>
              <a:rPr lang="en-US" altLang="ko-KR" sz="1600" dirty="0"/>
              <a:t>.)</a:t>
            </a:r>
            <a:r>
              <a:rPr lang="ko-KR" altLang="en-US" sz="1600" dirty="0"/>
              <a:t>들을 작성하고 실행하는 영역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  4.2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콘솔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(Console)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창</a:t>
            </a:r>
            <a:endParaRPr lang="en-US" altLang="ko-KR" sz="1800" b="1" dirty="0">
              <a:solidFill>
                <a:schemeClr val="accent3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편집 창에서 </a:t>
            </a:r>
            <a:r>
              <a:rPr lang="en-US" altLang="ko-KR" sz="1600" dirty="0"/>
              <a:t>R </a:t>
            </a:r>
            <a:r>
              <a:rPr lang="ko-KR" altLang="en-US" sz="1600" dirty="0"/>
              <a:t>명령문을 편집하고 실행 버튼을 클릭했을 때</a:t>
            </a:r>
            <a:r>
              <a:rPr lang="en-US" altLang="ko-KR" sz="1600" dirty="0"/>
              <a:t>, </a:t>
            </a:r>
            <a:r>
              <a:rPr lang="ko-KR" altLang="en-US" sz="1600" dirty="0"/>
              <a:t>명령문의 실행 과정 및 결과를 표시하는 창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   4.3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환경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(Environment)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창</a:t>
            </a:r>
            <a:endParaRPr lang="en-US" altLang="ko-KR" sz="1800" b="1" dirty="0">
              <a:solidFill>
                <a:schemeClr val="accent3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R </a:t>
            </a:r>
            <a:r>
              <a:rPr lang="ko-KR" altLang="en-US" sz="1600" dirty="0"/>
              <a:t>명령문이 실행하는 동안 만들어지는 각종 변수나 자료구조의 내용을 보여주는 영역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   4.4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파일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(Files)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창</a:t>
            </a:r>
            <a:endParaRPr lang="en-US" altLang="ko-KR" sz="1800" b="1" dirty="0">
              <a:solidFill>
                <a:schemeClr val="accent3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도움말</a:t>
            </a:r>
            <a:r>
              <a:rPr lang="en-US" altLang="ko-KR" sz="1600" dirty="0"/>
              <a:t>, </a:t>
            </a:r>
            <a:r>
              <a:rPr lang="ko-KR" altLang="en-US" sz="1600" dirty="0"/>
              <a:t>패키지 설치 및 조회</a:t>
            </a:r>
            <a:r>
              <a:rPr lang="en-US" altLang="ko-KR" sz="1600" dirty="0"/>
              <a:t>, </a:t>
            </a:r>
            <a:r>
              <a:rPr lang="ko-KR" altLang="en-US" sz="1600" dirty="0"/>
              <a:t>그래프 실행 내용 조회 등 유용한 기능을 제공하는 창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510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3B9128-C42E-4B65-8AF2-72CF63A1E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749" y="2843934"/>
            <a:ext cx="5381625" cy="265747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4A89071B-42C4-4131-8237-938E757560E5}"/>
              </a:ext>
            </a:extLst>
          </p:cNvPr>
          <p:cNvCxnSpPr>
            <a:cxnSpLocks/>
          </p:cNvCxnSpPr>
          <p:nvPr/>
        </p:nvCxnSpPr>
        <p:spPr>
          <a:xfrm flipH="1" flipV="1">
            <a:off x="1997701" y="2342838"/>
            <a:ext cx="594080" cy="591107"/>
          </a:xfrm>
          <a:prstGeom prst="straightConnector1">
            <a:avLst/>
          </a:prstGeom>
          <a:ln>
            <a:solidFill>
              <a:srgbClr val="1273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39D0874-2EC5-4D80-88E1-E264BFDF4C5B}"/>
              </a:ext>
            </a:extLst>
          </p:cNvPr>
          <p:cNvSpPr/>
          <p:nvPr/>
        </p:nvSpPr>
        <p:spPr>
          <a:xfrm>
            <a:off x="427788" y="1511841"/>
            <a:ext cx="23890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❶ 파일</a:t>
            </a:r>
            <a:r>
              <a:rPr lang="en-US" altLang="ko-KR" sz="1600" dirty="0"/>
              <a:t>(Files) </a:t>
            </a:r>
            <a:r>
              <a:rPr lang="ko-KR" altLang="en-US" sz="1600" dirty="0"/>
              <a:t>창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r>
              <a:rPr lang="ko-KR" altLang="en-US" sz="1600" dirty="0"/>
              <a:t>현재 </a:t>
            </a:r>
            <a:r>
              <a:rPr lang="ko-KR" altLang="en-US" sz="1600" dirty="0" err="1"/>
              <a:t>작업폴더의</a:t>
            </a:r>
            <a:r>
              <a:rPr lang="ko-KR" altLang="en-US" sz="1600" dirty="0"/>
              <a:t> 내용을 탐색기처럼 보여준다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42CE875-A70E-4247-B33A-66131D21C0D9}"/>
              </a:ext>
            </a:extLst>
          </p:cNvPr>
          <p:cNvCxnSpPr>
            <a:cxnSpLocks/>
          </p:cNvCxnSpPr>
          <p:nvPr/>
        </p:nvCxnSpPr>
        <p:spPr>
          <a:xfrm flipV="1">
            <a:off x="3086836" y="2342838"/>
            <a:ext cx="0" cy="591108"/>
          </a:xfrm>
          <a:prstGeom prst="straightConnector1">
            <a:avLst/>
          </a:prstGeom>
          <a:ln>
            <a:solidFill>
              <a:srgbClr val="1273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D22D9D-46AE-47ED-9315-D27042FC8AB8}"/>
              </a:ext>
            </a:extLst>
          </p:cNvPr>
          <p:cNvSpPr/>
          <p:nvPr/>
        </p:nvSpPr>
        <p:spPr>
          <a:xfrm>
            <a:off x="2816806" y="1683656"/>
            <a:ext cx="24669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❷ 플롯</a:t>
            </a:r>
            <a:r>
              <a:rPr lang="en-US" altLang="ko-KR" sz="1600" dirty="0"/>
              <a:t>(Plots) </a:t>
            </a:r>
            <a:r>
              <a:rPr lang="ko-KR" altLang="en-US" sz="1600" dirty="0"/>
              <a:t>창</a:t>
            </a:r>
            <a:r>
              <a:rPr lang="en-US" altLang="ko-KR" sz="1600" dirty="0"/>
              <a:t>: </a:t>
            </a:r>
          </a:p>
          <a:p>
            <a:r>
              <a:rPr lang="ko-KR" altLang="en-US" sz="1600" dirty="0"/>
              <a:t>그래프가 표시되는 영역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E8D5A70A-EB36-4359-88CF-8316531E4670}"/>
              </a:ext>
            </a:extLst>
          </p:cNvPr>
          <p:cNvCxnSpPr>
            <a:cxnSpLocks/>
          </p:cNvCxnSpPr>
          <p:nvPr/>
        </p:nvCxnSpPr>
        <p:spPr>
          <a:xfrm>
            <a:off x="3671900" y="3113965"/>
            <a:ext cx="0" cy="1058707"/>
          </a:xfrm>
          <a:prstGeom prst="straightConnector1">
            <a:avLst/>
          </a:prstGeom>
          <a:ln>
            <a:solidFill>
              <a:srgbClr val="1273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912E7FB-7219-4C8F-B7DF-4C97BF849A65}"/>
              </a:ext>
            </a:extLst>
          </p:cNvPr>
          <p:cNvSpPr/>
          <p:nvPr/>
        </p:nvSpPr>
        <p:spPr>
          <a:xfrm>
            <a:off x="2726807" y="4372837"/>
            <a:ext cx="24302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❸ 패키지</a:t>
            </a:r>
            <a:r>
              <a:rPr lang="en-US" altLang="ko-KR" sz="1600" dirty="0"/>
              <a:t>(Packages) </a:t>
            </a:r>
            <a:r>
              <a:rPr lang="ko-KR" altLang="en-US" sz="1600" dirty="0"/>
              <a:t>창</a:t>
            </a:r>
            <a:r>
              <a:rPr lang="en-US" altLang="ko-KR" sz="1600" dirty="0"/>
              <a:t>: </a:t>
            </a:r>
            <a:r>
              <a:rPr lang="ko-KR" altLang="en-US" sz="1600" dirty="0"/>
              <a:t>설치된 패키지 목록 확인</a:t>
            </a:r>
            <a:endParaRPr lang="en-US" altLang="ko-KR" sz="1600" dirty="0"/>
          </a:p>
          <a:p>
            <a:r>
              <a:rPr lang="ko-KR" altLang="en-US" sz="1600" dirty="0"/>
              <a:t>새로운 패키지 설치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48F947F8-C3E3-452A-9588-64EB73FF500D}"/>
              </a:ext>
            </a:extLst>
          </p:cNvPr>
          <p:cNvCxnSpPr>
            <a:cxnSpLocks/>
          </p:cNvCxnSpPr>
          <p:nvPr/>
        </p:nvCxnSpPr>
        <p:spPr>
          <a:xfrm>
            <a:off x="4121950" y="3113965"/>
            <a:ext cx="1399663" cy="1305145"/>
          </a:xfrm>
          <a:prstGeom prst="straightConnector1">
            <a:avLst/>
          </a:prstGeom>
          <a:ln>
            <a:solidFill>
              <a:srgbClr val="1273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90DD83-544B-4138-A118-06B8E3C23242}"/>
              </a:ext>
            </a:extLst>
          </p:cNvPr>
          <p:cNvSpPr/>
          <p:nvPr/>
        </p:nvSpPr>
        <p:spPr>
          <a:xfrm>
            <a:off x="5580611" y="4372837"/>
            <a:ext cx="19784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❹ 도움말</a:t>
            </a:r>
            <a:r>
              <a:rPr lang="en-US" altLang="ko-KR" sz="1600" dirty="0"/>
              <a:t>(Help) </a:t>
            </a:r>
            <a:r>
              <a:rPr lang="ko-KR" altLang="en-US" sz="1600" dirty="0"/>
              <a:t>창</a:t>
            </a:r>
            <a:r>
              <a:rPr lang="en-US" altLang="ko-KR" sz="1600" dirty="0"/>
              <a:t>:</a:t>
            </a:r>
            <a:r>
              <a:rPr lang="ko-KR" altLang="en-US" sz="1600" dirty="0"/>
              <a:t>도움말 검색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89E360A-F5A5-4F0C-8F64-AFC9E1704467}"/>
              </a:ext>
            </a:extLst>
          </p:cNvPr>
          <p:cNvCxnSpPr/>
          <p:nvPr/>
        </p:nvCxnSpPr>
        <p:spPr>
          <a:xfrm flipV="1">
            <a:off x="4617006" y="2448726"/>
            <a:ext cx="585064" cy="495055"/>
          </a:xfrm>
          <a:prstGeom prst="straightConnector1">
            <a:avLst/>
          </a:prstGeom>
          <a:ln>
            <a:solidFill>
              <a:srgbClr val="1273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9BF1927-8DF8-44B5-BD08-AE44F73EDE23}"/>
              </a:ext>
            </a:extLst>
          </p:cNvPr>
          <p:cNvSpPr/>
          <p:nvPr/>
        </p:nvSpPr>
        <p:spPr>
          <a:xfrm>
            <a:off x="5246473" y="1623809"/>
            <a:ext cx="29253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❺ 뷰어</a:t>
            </a:r>
            <a:r>
              <a:rPr lang="en-US" altLang="ko-KR" sz="1600" dirty="0"/>
              <a:t>(Viewer) </a:t>
            </a:r>
            <a:r>
              <a:rPr lang="ko-KR" altLang="en-US" sz="1600" dirty="0"/>
              <a:t>창</a:t>
            </a:r>
            <a:r>
              <a:rPr lang="en-US" altLang="ko-KR" sz="1600" dirty="0"/>
              <a:t>: </a:t>
            </a:r>
          </a:p>
          <a:p>
            <a:r>
              <a:rPr lang="ko-KR" altLang="en-US" sz="1600" dirty="0"/>
              <a:t>결과가 </a:t>
            </a:r>
            <a:r>
              <a:rPr lang="ko-KR" altLang="en-US" sz="1600" dirty="0" err="1"/>
              <a:t>웹브라우저에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r>
              <a:rPr lang="ko-KR" altLang="en-US" sz="1600" dirty="0"/>
              <a:t>나타나는 경우 여기에 표시</a:t>
            </a:r>
          </a:p>
        </p:txBody>
      </p:sp>
    </p:spTree>
    <p:extLst>
      <p:ext uri="{BB962C8B-B14F-4D97-AF65-F5344CB8AC3E}">
        <p14:creationId xmlns:p14="http://schemas.microsoft.com/office/powerpoint/2010/main" val="29827197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703209"/>
            <a:ext cx="8550950" cy="1600665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437361"/>
                </a:solidFill>
              </a:rPr>
              <a:t>5. R</a:t>
            </a:r>
            <a:r>
              <a:rPr lang="ko-KR" altLang="en-US" sz="2000" b="1" dirty="0">
                <a:solidFill>
                  <a:srgbClr val="437361"/>
                </a:solidFill>
              </a:rPr>
              <a:t> 스튜디오 다루기</a:t>
            </a:r>
            <a:endParaRPr lang="en-US" altLang="ko-KR" sz="2000" b="1" dirty="0">
              <a:solidFill>
                <a:srgbClr val="43736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   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5.1 R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스튜디오 화면 재구성하기</a:t>
            </a:r>
            <a:endParaRPr lang="en-US" altLang="ko-KR" sz="1800" b="1" dirty="0">
              <a:solidFill>
                <a:schemeClr val="accent3">
                  <a:lumMod val="75000"/>
                </a:schemeClr>
              </a:solidFill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215D1B-EFF2-4242-8F74-EFE0A28A3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05" y="1892162"/>
            <a:ext cx="7484990" cy="43693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BC7EF5-5D5A-4249-84DE-399FBCABC235}"/>
              </a:ext>
            </a:extLst>
          </p:cNvPr>
          <p:cNvSpPr txBox="1"/>
          <p:nvPr/>
        </p:nvSpPr>
        <p:spPr>
          <a:xfrm>
            <a:off x="2951820" y="6261517"/>
            <a:ext cx="3240360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1-13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콘솔 창 재배치 후의 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R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스튜디오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29826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296525" y="593725"/>
            <a:ext cx="8550950" cy="7200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altLang="ko-KR" sz="2000" dirty="0">
              <a:solidFill>
                <a:schemeClr val="accent3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   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5.2 R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스튜디오에서 명령문의 실행</a:t>
            </a:r>
            <a:endParaRPr lang="en-US" altLang="ko-KR" sz="1800" b="1" dirty="0">
              <a:solidFill>
                <a:schemeClr val="accent3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endParaRPr lang="en-US" altLang="ko-KR" sz="1600" dirty="0">
              <a:solidFill>
                <a:schemeClr val="accent3">
                  <a:lumMod val="75000"/>
                </a:schemeClr>
              </a:solidFill>
            </a:endParaRPr>
          </a:p>
          <a:p>
            <a:pPr marL="857250" lvl="2" indent="0">
              <a:buNone/>
            </a:pPr>
            <a:endParaRPr lang="en-US" altLang="ko-KR" sz="1600" dirty="0">
              <a:solidFill>
                <a:schemeClr val="accent3">
                  <a:lumMod val="75000"/>
                </a:schemeClr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accent3">
                  <a:lumMod val="75000"/>
                </a:schemeClr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accent3">
                  <a:lumMod val="75000"/>
                </a:schemeClr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accent3">
                  <a:lumMod val="75000"/>
                </a:schemeClr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accent3">
                  <a:lumMod val="75000"/>
                </a:schemeClr>
              </a:solidFill>
            </a:endParaRPr>
          </a:p>
          <a:p>
            <a:pPr marL="857250" lvl="2" indent="0">
              <a:buNone/>
            </a:pPr>
            <a:endParaRPr lang="ko-KR" altLang="en-US" sz="1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ECD9B91-BC5D-4EF5-B050-FDACC207F789}"/>
              </a:ext>
            </a:extLst>
          </p:cNvPr>
          <p:cNvSpPr/>
          <p:nvPr/>
        </p:nvSpPr>
        <p:spPr>
          <a:xfrm>
            <a:off x="813785" y="1313765"/>
            <a:ext cx="7443269" cy="1236500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DDE95A-B5CC-49CD-9D39-FF0E183838D8}"/>
              </a:ext>
            </a:extLst>
          </p:cNvPr>
          <p:cNvSpPr txBox="1"/>
          <p:nvPr/>
        </p:nvSpPr>
        <p:spPr>
          <a:xfrm>
            <a:off x="898439" y="1393264"/>
            <a:ext cx="72739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5+8 </a:t>
            </a:r>
          </a:p>
          <a:p>
            <a:r>
              <a:rPr lang="en-US" altLang="ko-KR" sz="1600" dirty="0"/>
              <a:t>3+(4*5) </a:t>
            </a:r>
          </a:p>
          <a:p>
            <a:r>
              <a:rPr lang="en-US" altLang="ko-KR" sz="1600" dirty="0"/>
              <a:t>a &lt;- 10 </a:t>
            </a:r>
          </a:p>
          <a:p>
            <a:r>
              <a:rPr lang="en-US" altLang="ko-KR" sz="1600" dirty="0"/>
              <a:t>print(a)</a:t>
            </a:r>
            <a:endParaRPr lang="ko-KR" altLang="en-US" sz="1600" dirty="0">
              <a:solidFill>
                <a:srgbClr val="4F784C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231EF00-FBE2-4B60-9F48-05EC4A49D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785" y="2738495"/>
            <a:ext cx="7443269" cy="62541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F59A98C-EDF8-4933-8411-B1B4E20DA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785" y="3502969"/>
            <a:ext cx="5219700" cy="2819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56CAE09-A9F8-46CC-A0FD-23AEE8A2A08C}"/>
              </a:ext>
            </a:extLst>
          </p:cNvPr>
          <p:cNvSpPr txBox="1"/>
          <p:nvPr/>
        </p:nvSpPr>
        <p:spPr>
          <a:xfrm>
            <a:off x="6102170" y="4779150"/>
            <a:ext cx="2296730" cy="121513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1-14 </a:t>
            </a:r>
          </a:p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편집 창 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1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행에 커서를 놓고 </a:t>
            </a:r>
            <a:endParaRPr lang="en-US" altLang="ko-KR" sz="1100" b="1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실행 아이콘을 클릭했을 때 </a:t>
            </a:r>
            <a:endParaRPr lang="en-US" altLang="ko-KR" sz="1100" b="1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콘솔 창에서의 실행 결과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181123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7F4AD8-144E-4E42-8480-52F2AB72A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785" y="1223755"/>
            <a:ext cx="5191125" cy="28098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F13B45-545B-4929-B19F-BB4CDBD34BE1}"/>
              </a:ext>
            </a:extLst>
          </p:cNvPr>
          <p:cNvSpPr txBox="1"/>
          <p:nvPr/>
        </p:nvSpPr>
        <p:spPr>
          <a:xfrm>
            <a:off x="6023106" y="2515562"/>
            <a:ext cx="2959384" cy="15501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1-15 </a:t>
            </a:r>
          </a:p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편집 창 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1~4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행을 블록 선택하고 </a:t>
            </a:r>
            <a:endParaRPr lang="en-US" altLang="ko-KR" sz="1100" b="1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실행 아이콘을 눌렀을 때 콘솔 창에서의 </a:t>
            </a:r>
            <a:endParaRPr lang="en-US" altLang="ko-KR" sz="1100" b="1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실행 결과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F32B26D-E431-45F6-A41D-3E413793E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696" y="4065705"/>
            <a:ext cx="7383936" cy="219036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141A54-081D-47D0-81DD-24574079EA92}"/>
              </a:ext>
            </a:extLst>
          </p:cNvPr>
          <p:cNvSpPr txBox="1"/>
          <p:nvPr/>
        </p:nvSpPr>
        <p:spPr>
          <a:xfrm>
            <a:off x="2674717" y="6174305"/>
            <a:ext cx="3337895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</a:rPr>
              <a:t>표</a:t>
            </a: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명령어 실행과 관련된 단축키</a:t>
            </a:r>
          </a:p>
        </p:txBody>
      </p:sp>
    </p:spTree>
    <p:extLst>
      <p:ext uri="{BB962C8B-B14F-4D97-AF65-F5344CB8AC3E}">
        <p14:creationId xmlns:p14="http://schemas.microsoft.com/office/powerpoint/2010/main" val="29288266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593725"/>
            <a:ext cx="8550950" cy="567055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600" b="1" dirty="0">
                <a:solidFill>
                  <a:schemeClr val="accent3"/>
                </a:solidFill>
              </a:rPr>
              <a:t> </a:t>
            </a:r>
            <a:endParaRPr lang="en-US" altLang="ko-KR" sz="1600" b="1" dirty="0">
              <a:solidFill>
                <a:schemeClr val="accent3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b="1" dirty="0">
                <a:solidFill>
                  <a:schemeClr val="accent3"/>
                </a:solidFill>
              </a:rPr>
              <a:t> 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5.3 R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스튜디오에서의 저장과 종료</a:t>
            </a:r>
            <a:endParaRPr lang="en-US" altLang="ko-KR" sz="1800" b="1" dirty="0">
              <a:solidFill>
                <a:schemeClr val="accent3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메뉴에서 </a:t>
            </a:r>
            <a:r>
              <a:rPr lang="en-US" altLang="ko-KR" sz="1600" dirty="0"/>
              <a:t>[File]-[Save] </a:t>
            </a:r>
            <a:r>
              <a:rPr lang="ko-KR" altLang="en-US" sz="1600" dirty="0"/>
              <a:t>또는 </a:t>
            </a:r>
            <a:r>
              <a:rPr lang="en-US" altLang="ko-KR" sz="1600" dirty="0"/>
              <a:t>[File]-[Save As]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R </a:t>
            </a:r>
            <a:r>
              <a:rPr lang="ko-KR" altLang="en-US" sz="1600" dirty="0"/>
              <a:t>스크립트 파일의 확장자 이름은 일반적으로 ‘</a:t>
            </a:r>
            <a:r>
              <a:rPr lang="en-US" altLang="ko-KR" sz="1600" dirty="0" err="1"/>
              <a:t>test.R</a:t>
            </a:r>
            <a:r>
              <a:rPr lang="en-US" altLang="ko-KR" sz="1600" dirty="0"/>
              <a:t>’</a:t>
            </a:r>
            <a:r>
              <a:rPr lang="ko-KR" altLang="en-US" sz="1600" dirty="0"/>
              <a:t>과 같이 ‘</a:t>
            </a:r>
            <a:r>
              <a:rPr lang="en-US" altLang="ko-KR" sz="1600" dirty="0"/>
              <a:t>.R’</a:t>
            </a:r>
            <a:r>
              <a:rPr lang="ko-KR" altLang="en-US" sz="1600" dirty="0"/>
              <a:t>을 붙임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아래와 같은 메시지가 출력되면 </a:t>
            </a:r>
            <a:r>
              <a:rPr lang="en-US" altLang="ko-KR" sz="1600" dirty="0"/>
              <a:t>[Save] </a:t>
            </a:r>
            <a:r>
              <a:rPr lang="ko-KR" altLang="en-US" sz="1600" dirty="0"/>
              <a:t>클릭 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lnSpc>
                <a:spcPct val="150000"/>
              </a:lnSpc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4" name="_x390514088" descr="EMB00004c6063b2">
            <a:extLst>
              <a:ext uri="{FF2B5EF4-FFF2-40B4-BE49-F238E27FC236}">
                <a16:creationId xmlns:a16="http://schemas.microsoft.com/office/drawing/2014/main" id="{862041CE-240E-400D-B7FE-8EBAA09A7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630" y="2933945"/>
            <a:ext cx="2574925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DACC35-D99C-45D7-8973-6C93B60A92E7}"/>
              </a:ext>
            </a:extLst>
          </p:cNvPr>
          <p:cNvSpPr txBox="1"/>
          <p:nvPr/>
        </p:nvSpPr>
        <p:spPr>
          <a:xfrm>
            <a:off x="1241629" y="4115045"/>
            <a:ext cx="2574925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1-16 </a:t>
            </a: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R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스튜디오 종료 대화상자</a:t>
            </a:r>
          </a:p>
        </p:txBody>
      </p:sp>
    </p:spTree>
    <p:extLst>
      <p:ext uri="{BB962C8B-B14F-4D97-AF65-F5344CB8AC3E}">
        <p14:creationId xmlns:p14="http://schemas.microsoft.com/office/powerpoint/2010/main" val="32208510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431540" y="593725"/>
            <a:ext cx="8235915" cy="5670550"/>
          </a:xfrm>
        </p:spPr>
        <p:txBody>
          <a:bodyPr/>
          <a:lstStyle/>
          <a:p>
            <a:pPr marL="0" indent="0">
              <a:buNone/>
            </a:pPr>
            <a:endParaRPr lang="en-US" altLang="ko-KR" sz="1800" dirty="0">
              <a:solidFill>
                <a:srgbClr val="43736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</a:rPr>
              <a:t>5.4 </a:t>
            </a: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</a:rPr>
              <a:t>패키지의 설치</a:t>
            </a:r>
            <a:endParaRPr lang="en-US" altLang="ko-KR" sz="1800" b="1" dirty="0">
              <a:solidFill>
                <a:schemeClr val="accent3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R</a:t>
            </a:r>
            <a:r>
              <a:rPr lang="ko-KR" altLang="en-US" sz="1600" dirty="0"/>
              <a:t>에서는 데이터 분석을 위해서 매우 다양한 함수들을 제공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패키지</a:t>
            </a:r>
            <a:r>
              <a:rPr lang="en-US" altLang="ko-KR" sz="1600" dirty="0"/>
              <a:t>(package) </a:t>
            </a:r>
            <a:r>
              <a:rPr lang="ko-KR" altLang="en-US" sz="1600" dirty="0"/>
              <a:t>는 이러한 함수들을 기능별로 </a:t>
            </a:r>
            <a:r>
              <a:rPr lang="ko-KR" altLang="en-US" sz="1600" dirty="0" err="1"/>
              <a:t>묶어놓은</a:t>
            </a:r>
            <a:r>
              <a:rPr lang="ko-KR" altLang="en-US" sz="1600" dirty="0"/>
              <a:t> ‘꾸러미’ 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어떤 함수를 이용하기 위해서는 그 함수를 포함하고 있는 패키지를 사전에 설치해야 함</a:t>
            </a: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buNone/>
            </a:pPr>
            <a:endParaRPr lang="en-US" altLang="ko-KR" sz="14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DACC35-D99C-45D7-8973-6C93B60A92E7}"/>
              </a:ext>
            </a:extLst>
          </p:cNvPr>
          <p:cNvSpPr txBox="1"/>
          <p:nvPr/>
        </p:nvSpPr>
        <p:spPr>
          <a:xfrm>
            <a:off x="2087583" y="5553927"/>
            <a:ext cx="2574925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1-17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현재 설치된 패키지의 목록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980A668-610B-4B83-884D-B8F665F82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996" y="3078652"/>
            <a:ext cx="4610100" cy="2590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C44DCA8-CCD1-43DB-A529-1BBD15AB3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961" y="3654025"/>
            <a:ext cx="2978886" cy="22851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7A145B-BBC6-49C2-84D1-F967BE17FAD6}"/>
              </a:ext>
            </a:extLst>
          </p:cNvPr>
          <p:cNvSpPr txBox="1"/>
          <p:nvPr/>
        </p:nvSpPr>
        <p:spPr>
          <a:xfrm>
            <a:off x="5943941" y="5843930"/>
            <a:ext cx="2574925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1-18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패키지 설치 윈도우 화면</a:t>
            </a:r>
          </a:p>
        </p:txBody>
      </p:sp>
    </p:spTree>
    <p:extLst>
      <p:ext uri="{BB962C8B-B14F-4D97-AF65-F5344CB8AC3E}">
        <p14:creationId xmlns:p14="http://schemas.microsoft.com/office/powerpoint/2010/main" val="4514382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spc="-150" dirty="0">
                <a:solidFill>
                  <a:srgbClr val="12734E"/>
                </a:solidFill>
              </a:rPr>
              <a:t>4. R</a:t>
            </a:r>
            <a:r>
              <a:rPr lang="ko-KR" altLang="en-US" spc="-150" dirty="0">
                <a:solidFill>
                  <a:srgbClr val="12734E"/>
                </a:solidFill>
              </a:rPr>
              <a:t>과 </a:t>
            </a:r>
            <a:r>
              <a:rPr lang="en-US" altLang="ko-KR" spc="-150" dirty="0">
                <a:solidFill>
                  <a:srgbClr val="12734E"/>
                </a:solidFill>
              </a:rPr>
              <a:t>R </a:t>
            </a:r>
            <a:r>
              <a:rPr lang="ko-KR" altLang="en-US" spc="-150" dirty="0">
                <a:solidFill>
                  <a:srgbClr val="12734E"/>
                </a:solidFill>
              </a:rPr>
              <a:t>스튜디오의 설치 및 사용</a:t>
            </a:r>
            <a:endParaRPr lang="ko-KR" altLang="en-US" dirty="0">
              <a:solidFill>
                <a:srgbClr val="12734E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296525" y="4374105"/>
            <a:ext cx="8550950" cy="732679"/>
          </a:xfrm>
        </p:spPr>
        <p:txBody>
          <a:bodyPr/>
          <a:lstStyle/>
          <a:p>
            <a:pPr marL="0" indent="0">
              <a:buNone/>
            </a:pPr>
            <a:endParaRPr lang="en-US" altLang="ko-KR" sz="1600" b="1" dirty="0">
              <a:solidFill>
                <a:schemeClr val="accent3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600" dirty="0"/>
              <a:t>설치한 패키지 불러오기</a:t>
            </a:r>
            <a:endParaRPr lang="en-US" altLang="ko-KR" sz="1600" dirty="0"/>
          </a:p>
          <a:p>
            <a:pPr marL="857250" lvl="2" indent="0">
              <a:buNone/>
            </a:pPr>
            <a:endParaRPr lang="en-US" altLang="ko-KR" sz="14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3502F40-8826-4D88-9A6A-B5F5CC2E5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1199660"/>
            <a:ext cx="5067300" cy="32194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929FFA-E641-4F91-A224-9FF5F8E14963}"/>
              </a:ext>
            </a:extLst>
          </p:cNvPr>
          <p:cNvSpPr txBox="1"/>
          <p:nvPr/>
        </p:nvSpPr>
        <p:spPr>
          <a:xfrm>
            <a:off x="5861463" y="3650778"/>
            <a:ext cx="3150350" cy="96884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1-19 </a:t>
            </a:r>
          </a:p>
          <a:p>
            <a:pPr>
              <a:lnSpc>
                <a:spcPct val="200000"/>
              </a:lnSpc>
            </a:pP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패키지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설치가 성공한 경우의 일반적 화면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778629-3BA0-4F0A-9D60-ADDAA3E530FA}"/>
              </a:ext>
            </a:extLst>
          </p:cNvPr>
          <p:cNvSpPr/>
          <p:nvPr/>
        </p:nvSpPr>
        <p:spPr>
          <a:xfrm>
            <a:off x="850365" y="5040090"/>
            <a:ext cx="7443269" cy="549150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3E92D6-8D55-4952-B2B5-DC3C3118BA3B}"/>
              </a:ext>
            </a:extLst>
          </p:cNvPr>
          <p:cNvSpPr txBox="1"/>
          <p:nvPr/>
        </p:nvSpPr>
        <p:spPr>
          <a:xfrm>
            <a:off x="935019" y="5119589"/>
            <a:ext cx="7273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library(ggplot2)</a:t>
            </a:r>
            <a:endParaRPr lang="ko-KR" altLang="en-US" sz="1600" dirty="0">
              <a:solidFill>
                <a:srgbClr val="4F78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220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6515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1. </a:t>
            </a:r>
            <a:r>
              <a:rPr lang="ko-KR" altLang="en-US" dirty="0">
                <a:solidFill>
                  <a:srgbClr val="12734E"/>
                </a:solidFill>
              </a:rPr>
              <a:t>데이터의 시대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386535" y="728780"/>
            <a:ext cx="8550950" cy="567055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rgbClr val="437361"/>
                </a:solidFill>
              </a:rPr>
              <a:t>1. </a:t>
            </a:r>
            <a:r>
              <a:rPr lang="ko-KR" altLang="en-US" sz="2000" b="1" dirty="0">
                <a:solidFill>
                  <a:srgbClr val="437361"/>
                </a:solidFill>
              </a:rPr>
              <a:t>데이터의 비즈니스 활용</a:t>
            </a:r>
            <a:r>
              <a:rPr lang="ko-KR" altLang="en-US" sz="1800" b="1" dirty="0">
                <a:solidFill>
                  <a:schemeClr val="accent3"/>
                </a:solidFill>
              </a:rPr>
              <a:t> 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우리는 데이터의 시대</a:t>
            </a:r>
            <a:r>
              <a:rPr lang="en-US" altLang="ko-KR" sz="1600" dirty="0"/>
              <a:t>(the age of data)</a:t>
            </a:r>
            <a:r>
              <a:rPr lang="ko-KR" altLang="en-US" sz="1600" dirty="0"/>
              <a:t>에 살고 있음</a:t>
            </a:r>
            <a:r>
              <a:rPr lang="en-US" altLang="ko-KR" sz="1600" dirty="0"/>
              <a:t>, </a:t>
            </a:r>
            <a:r>
              <a:rPr lang="ko-KR" altLang="en-US" sz="1600" dirty="0"/>
              <a:t>정보화 시대 </a:t>
            </a:r>
            <a:r>
              <a:rPr lang="ko-KR" altLang="en-US" sz="1600" dirty="0">
                <a:sym typeface="Symbol" panose="05050102010706020507" pitchFamily="18" charset="2"/>
              </a:rPr>
              <a:t> 데이터의 시대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우리를</a:t>
            </a:r>
            <a:r>
              <a:rPr lang="en-US" altLang="ko-KR" sz="1600" dirty="0"/>
              <a:t> </a:t>
            </a:r>
            <a:r>
              <a:rPr lang="ko-KR" altLang="en-US" sz="1600" dirty="0"/>
              <a:t>둘러싼 모든 것들이 데이터 소스와 연결되고</a:t>
            </a:r>
            <a:r>
              <a:rPr lang="en-US" altLang="ko-KR" sz="1600" dirty="0"/>
              <a:t>, </a:t>
            </a:r>
            <a:r>
              <a:rPr lang="ko-KR" altLang="en-US" sz="1600" dirty="0"/>
              <a:t>우리 삶의 많은 부분이 데이터에 의존하여 영위 </a:t>
            </a:r>
            <a:r>
              <a:rPr lang="en-US" altLang="ko-KR" sz="1600" dirty="0"/>
              <a:t>ex)</a:t>
            </a:r>
            <a:r>
              <a:rPr lang="ko-KR" altLang="en-US" sz="1600" dirty="0"/>
              <a:t> 이메일</a:t>
            </a:r>
            <a:r>
              <a:rPr lang="en-US" altLang="ko-KR" sz="1600" dirty="0"/>
              <a:t>, SNS, </a:t>
            </a:r>
            <a:r>
              <a:rPr lang="ko-KR" altLang="en-US" sz="1600" dirty="0"/>
              <a:t>전화사용 기록</a:t>
            </a:r>
            <a:r>
              <a:rPr lang="en-US" altLang="ko-KR" sz="1600" dirty="0"/>
              <a:t>, </a:t>
            </a:r>
            <a:r>
              <a:rPr lang="ko-KR" altLang="en-US" sz="1600" dirty="0"/>
              <a:t>신용카드거래 기록</a:t>
            </a:r>
            <a:r>
              <a:rPr lang="en-US" altLang="ko-KR" sz="1600" dirty="0"/>
              <a:t>, </a:t>
            </a:r>
            <a:r>
              <a:rPr lang="ko-KR" altLang="en-US" sz="1600" dirty="0"/>
              <a:t>병원 치료 기록</a:t>
            </a:r>
            <a:r>
              <a:rPr lang="en-US" altLang="ko-KR" sz="1600" dirty="0"/>
              <a:t>, </a:t>
            </a:r>
            <a:r>
              <a:rPr lang="ko-KR" altLang="en-US" sz="1600" dirty="0"/>
              <a:t>성적</a:t>
            </a:r>
            <a:r>
              <a:rPr lang="en-US" altLang="ko-KR" sz="1600" dirty="0"/>
              <a:t>, </a:t>
            </a:r>
            <a:r>
              <a:rPr lang="ko-KR" altLang="en-US" sz="1600" dirty="0"/>
              <a:t>인터넷</a:t>
            </a:r>
            <a:r>
              <a:rPr lang="en-US" altLang="ko-KR" sz="1600" dirty="0"/>
              <a:t>, </a:t>
            </a:r>
            <a:r>
              <a:rPr lang="ko-KR" altLang="en-US" sz="1600" dirty="0"/>
              <a:t>주민정보</a:t>
            </a:r>
            <a:r>
              <a:rPr lang="en-US" altLang="ko-KR" sz="1600" dirty="0"/>
              <a:t>, </a:t>
            </a:r>
            <a:r>
              <a:rPr lang="ko-KR" altLang="en-US" sz="1600" dirty="0"/>
              <a:t>등기정보</a:t>
            </a:r>
            <a:r>
              <a:rPr lang="en-US" altLang="ko-KR" sz="1600" dirty="0"/>
              <a:t>, </a:t>
            </a:r>
            <a:r>
              <a:rPr lang="ko-KR" altLang="en-US" sz="1600" dirty="0"/>
              <a:t>판매정보</a:t>
            </a:r>
            <a:r>
              <a:rPr lang="en-US" altLang="ko-KR" sz="1600" dirty="0"/>
              <a:t>, </a:t>
            </a:r>
            <a:r>
              <a:rPr lang="ko-KR" altLang="en-US" sz="1600" dirty="0"/>
              <a:t>주식거래 정보 등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데이터는 기업 활동에도 중요함</a:t>
            </a:r>
            <a:r>
              <a:rPr lang="en-US" altLang="ko-KR" sz="1600" dirty="0"/>
              <a:t>, </a:t>
            </a:r>
            <a:r>
              <a:rPr lang="ko-KR" altLang="en-US" sz="1600" dirty="0"/>
              <a:t>대형마트들은 소비자의 구매 내역 데이터를 바탕으로 구매 패턴을 분석하고 이를 영업에 활용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457200" lvl="1" indent="0">
              <a:buNone/>
            </a:pPr>
            <a:endParaRPr lang="en-US" altLang="ko-KR" sz="1400" dirty="0"/>
          </a:p>
          <a:p>
            <a:pPr marL="857250" lvl="2" indent="0">
              <a:buNone/>
            </a:pPr>
            <a:endParaRPr lang="en-US" altLang="ko-KR" sz="14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400" dirty="0"/>
          </a:p>
          <a:p>
            <a:pPr marL="857250" lvl="2" indent="0">
              <a:buNone/>
            </a:pP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3B77864-65D9-4CED-B037-4992C9597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625" y="3924055"/>
            <a:ext cx="2654998" cy="2314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A1776E-3625-46C7-A633-BC6D4D857A83}"/>
              </a:ext>
            </a:extLst>
          </p:cNvPr>
          <p:cNvSpPr txBox="1"/>
          <p:nvPr/>
        </p:nvSpPr>
        <p:spPr>
          <a:xfrm>
            <a:off x="4888480" y="4272191"/>
            <a:ext cx="3310100" cy="1569660"/>
          </a:xfrm>
          <a:prstGeom prst="rect">
            <a:avLst/>
          </a:prstGeom>
          <a:noFill/>
          <a:ln>
            <a:solidFill>
              <a:srgbClr val="858205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rgbClr val="12734E"/>
                </a:solidFill>
              </a:rPr>
              <a:t>맥주를 산 고객이 견과류도 함께 구매하는 비율이 높다고 분석되면 ↓</a:t>
            </a:r>
            <a:endParaRPr lang="en-US" altLang="ko-KR" sz="1600" dirty="0">
              <a:solidFill>
                <a:srgbClr val="12734E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734E"/>
                </a:solidFill>
              </a:rPr>
              <a:t>맥주 바로 옆에 견과류를 진열 </a:t>
            </a:r>
            <a:endParaRPr lang="en-US" altLang="ko-KR" sz="1600" dirty="0">
              <a:solidFill>
                <a:srgbClr val="12734E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734E"/>
                </a:solidFill>
              </a:rPr>
              <a:t>↓ </a:t>
            </a:r>
            <a:endParaRPr lang="en-US" altLang="ko-KR" sz="1600" dirty="0">
              <a:solidFill>
                <a:srgbClr val="12734E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734E"/>
                </a:solidFill>
              </a:rPr>
              <a:t>동반 매출 상승</a:t>
            </a:r>
            <a:endParaRPr lang="ko-KR" altLang="en-US" sz="16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837884-4CE9-4D8B-A1E3-2332FF489030}"/>
              </a:ext>
            </a:extLst>
          </p:cNvPr>
          <p:cNvSpPr txBox="1"/>
          <p:nvPr/>
        </p:nvSpPr>
        <p:spPr>
          <a:xfrm>
            <a:off x="1106615" y="6242357"/>
            <a:ext cx="4770530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1-1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판매유통 대형마트 진열대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: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구매 패턴 데이터를 분석하여 활용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693592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3987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1. </a:t>
            </a:r>
            <a:r>
              <a:rPr lang="ko-KR" altLang="en-US" dirty="0">
                <a:solidFill>
                  <a:srgbClr val="12734E"/>
                </a:solidFill>
              </a:rPr>
              <a:t>데이터의 시대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386535" y="728780"/>
            <a:ext cx="8550950" cy="5670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1" dirty="0">
                <a:solidFill>
                  <a:schemeClr val="accent3"/>
                </a:solidFill>
              </a:rPr>
              <a:t>   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GE </a:t>
            </a:r>
            <a:r>
              <a:rPr lang="ko-KR" altLang="en-US" sz="1600" dirty="0" err="1"/>
              <a:t>에비에이션은</a:t>
            </a:r>
            <a:r>
              <a:rPr lang="ko-KR" altLang="en-US" sz="1600" dirty="0"/>
              <a:t> 비행기 엔진에 수많은 센서를 부착하고</a:t>
            </a:r>
            <a:r>
              <a:rPr lang="en-US" altLang="ko-KR" sz="1600" dirty="0"/>
              <a:t>, </a:t>
            </a:r>
            <a:r>
              <a:rPr lang="ko-KR" altLang="en-US" sz="1600" dirty="0"/>
              <a:t>이 센서로부터 수집된 데이터를 활용하여 엔진의 이상 유무나 부품 교체 시기 등을 알려주는 서비스를 제공하여 추가 매출을 올리고 있음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857250" lvl="2" indent="0">
              <a:buNone/>
            </a:pPr>
            <a:endParaRPr lang="en-US" altLang="ko-KR" sz="16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7" name="_x389359912" descr="EMB00004c606383">
            <a:extLst>
              <a:ext uri="{FF2B5EF4-FFF2-40B4-BE49-F238E27FC236}">
                <a16:creationId xmlns:a16="http://schemas.microsoft.com/office/drawing/2014/main" id="{A487FB31-91F7-4636-89DF-1D86762FA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6765" y="2393885"/>
            <a:ext cx="4400045" cy="247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2E5CDA-20FD-477B-B447-34DAA7F89C89}"/>
              </a:ext>
            </a:extLst>
          </p:cNvPr>
          <p:cNvSpPr txBox="1"/>
          <p:nvPr/>
        </p:nvSpPr>
        <p:spPr>
          <a:xfrm>
            <a:off x="2370285" y="4869160"/>
            <a:ext cx="4573007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1-2 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GE </a:t>
            </a:r>
            <a:r>
              <a:rPr lang="ko-KR" altLang="en-US" sz="1100" b="1" dirty="0" err="1">
                <a:solidFill>
                  <a:schemeClr val="bg1">
                    <a:lumMod val="65000"/>
                  </a:schemeClr>
                </a:solidFill>
                <a:latin typeface="+mn-ea"/>
              </a:rPr>
              <a:t>에비에이션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: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비행기 엔진 센서 데이터를 분석하여 활용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78733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1. </a:t>
            </a:r>
            <a:r>
              <a:rPr lang="ko-KR" altLang="en-US" dirty="0">
                <a:solidFill>
                  <a:srgbClr val="12734E"/>
                </a:solidFill>
              </a:rPr>
              <a:t>데이터의 시대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386535" y="717038"/>
            <a:ext cx="8550950" cy="5670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1" dirty="0">
                <a:solidFill>
                  <a:schemeClr val="accent3"/>
                </a:solidFill>
              </a:rPr>
              <a:t>   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서울시는 심야교통버스</a:t>
            </a:r>
            <a:r>
              <a:rPr lang="en-US" altLang="ko-KR" sz="1600" dirty="0"/>
              <a:t>, </a:t>
            </a:r>
            <a:r>
              <a:rPr lang="ko-KR" altLang="en-US" sz="1600" dirty="0"/>
              <a:t>일명 ‘</a:t>
            </a:r>
            <a:r>
              <a:rPr lang="ko-KR" altLang="en-US" sz="1600" dirty="0" err="1"/>
              <a:t>올빼미버스’의</a:t>
            </a:r>
            <a:r>
              <a:rPr lang="ko-KR" altLang="en-US" sz="1600" dirty="0"/>
              <a:t> 노선을 결정하기 위해 이동통신사로부터 심야 휴대폰 발신 데이터를 받아 분석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이를 통해 </a:t>
            </a:r>
            <a:r>
              <a:rPr lang="ko-KR" altLang="en-US" sz="1600" b="1" dirty="0">
                <a:solidFill>
                  <a:srgbClr val="12734E"/>
                </a:solidFill>
              </a:rPr>
              <a:t>사람들이 많이 모여 있는 지점</a:t>
            </a:r>
            <a:r>
              <a:rPr lang="ko-KR" altLang="en-US" sz="1600" dirty="0"/>
              <a:t>을 알아 낼 수 있었고</a:t>
            </a:r>
            <a:r>
              <a:rPr lang="en-US" altLang="ko-KR" sz="1600" dirty="0"/>
              <a:t>, </a:t>
            </a:r>
            <a:r>
              <a:rPr lang="ko-KR" altLang="en-US" sz="1600" dirty="0"/>
              <a:t>이를 </a:t>
            </a:r>
            <a:r>
              <a:rPr lang="ko-KR" altLang="en-US" sz="1600" b="1" dirty="0">
                <a:solidFill>
                  <a:srgbClr val="12734E"/>
                </a:solidFill>
              </a:rPr>
              <a:t>올빼미버스 노선에 반영</a:t>
            </a:r>
            <a:r>
              <a:rPr lang="ko-KR" altLang="en-US" sz="1600" dirty="0"/>
              <a:t>함으로써 시민들의 만족도를 높일 수 있었음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457200" lvl="1" indent="0">
              <a:buNone/>
            </a:pPr>
            <a:endParaRPr lang="ko-KR" altLang="en-US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857250" lvl="2" indent="0">
              <a:buNone/>
            </a:pPr>
            <a:endParaRPr lang="en-US" altLang="ko-KR" sz="16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6" name="_x389360056" descr="EMB00004c606380">
            <a:extLst>
              <a:ext uri="{FF2B5EF4-FFF2-40B4-BE49-F238E27FC236}">
                <a16:creationId xmlns:a16="http://schemas.microsoft.com/office/drawing/2014/main" id="{96A5C7E3-8FDF-4066-B1E3-DDE9C9E0E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790" y="2753925"/>
            <a:ext cx="3870444" cy="3081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25E26A-87E0-46D2-80C3-75B7683F5850}"/>
              </a:ext>
            </a:extLst>
          </p:cNvPr>
          <p:cNvSpPr txBox="1"/>
          <p:nvPr/>
        </p:nvSpPr>
        <p:spPr>
          <a:xfrm>
            <a:off x="2636770" y="5923542"/>
            <a:ext cx="3870444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1-3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올빼미버스 노선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: 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심야 휴대폰 발신 데이터 분석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04726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280" y="37324"/>
            <a:ext cx="7785100" cy="474662"/>
          </a:xfrm>
        </p:spPr>
        <p:txBody>
          <a:bodyPr/>
          <a:lstStyle/>
          <a:p>
            <a:r>
              <a:rPr lang="en-US" altLang="ko-KR" dirty="0">
                <a:solidFill>
                  <a:srgbClr val="12734E"/>
                </a:solidFill>
              </a:rPr>
              <a:t>1. </a:t>
            </a:r>
            <a:r>
              <a:rPr lang="ko-KR" altLang="en-US" dirty="0">
                <a:solidFill>
                  <a:srgbClr val="12734E"/>
                </a:solidFill>
              </a:rPr>
              <a:t>데이터의 시대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4294967295"/>
          </p:nvPr>
        </p:nvSpPr>
        <p:spPr>
          <a:xfrm>
            <a:off x="386535" y="717078"/>
            <a:ext cx="8550950" cy="5670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>
                <a:solidFill>
                  <a:srgbClr val="437361"/>
                </a:solidFill>
              </a:rPr>
              <a:t>2. 4</a:t>
            </a:r>
            <a:r>
              <a:rPr lang="ko-KR" altLang="en-US" sz="2000" b="1" dirty="0">
                <a:solidFill>
                  <a:srgbClr val="437361"/>
                </a:solidFill>
              </a:rPr>
              <a:t>차 산업혁명과 데이터</a:t>
            </a:r>
            <a:r>
              <a:rPr lang="ko-KR" altLang="en-US" sz="1800" b="1" dirty="0">
                <a:solidFill>
                  <a:schemeClr val="accent3"/>
                </a:solidFill>
              </a:rPr>
              <a:t>   </a:t>
            </a:r>
            <a:endParaRPr lang="en-US" altLang="ko-KR" sz="1800" b="1" dirty="0">
              <a:solidFill>
                <a:schemeClr val="accent3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2016</a:t>
            </a:r>
            <a:r>
              <a:rPr lang="ko-KR" altLang="en-US" sz="1600" dirty="0"/>
              <a:t>년 </a:t>
            </a:r>
            <a:r>
              <a:rPr lang="en-US" altLang="ko-KR" sz="1600" dirty="0"/>
              <a:t>1</a:t>
            </a:r>
            <a:r>
              <a:rPr lang="ko-KR" altLang="en-US" sz="1600" dirty="0"/>
              <a:t>월</a:t>
            </a:r>
            <a:r>
              <a:rPr lang="en-US" altLang="ko-KR" sz="1600" dirty="0"/>
              <a:t>, </a:t>
            </a:r>
            <a:r>
              <a:rPr lang="ko-KR" altLang="en-US" sz="1600" dirty="0"/>
              <a:t>스위스 다보스에서 열렸던 세계경제포럼</a:t>
            </a:r>
            <a:r>
              <a:rPr lang="en-US" altLang="ko-KR" sz="1600" dirty="0"/>
              <a:t>(World Economic Forum)</a:t>
            </a:r>
            <a:r>
              <a:rPr lang="ko-KR" altLang="en-US" sz="1600" dirty="0"/>
              <a:t>에서 </a:t>
            </a:r>
            <a:r>
              <a:rPr lang="ko-KR" altLang="en-US" sz="1600" dirty="0" err="1"/>
              <a:t>클라우스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슈밥</a:t>
            </a:r>
            <a:r>
              <a:rPr lang="en-US" altLang="ko-KR" sz="1600" dirty="0"/>
              <a:t>(Klaus Schwab)</a:t>
            </a:r>
            <a:r>
              <a:rPr lang="ko-KR" altLang="en-US" sz="1600" dirty="0"/>
              <a:t>은 기술 혁명의 새로운 시대가 열렸음을 천명하면서 이를 </a:t>
            </a:r>
            <a:r>
              <a:rPr lang="ko-KR" altLang="en-US" sz="1600" b="1" dirty="0">
                <a:solidFill>
                  <a:srgbClr val="12734E"/>
                </a:solidFill>
              </a:rPr>
              <a:t>‘</a:t>
            </a:r>
            <a:r>
              <a:rPr lang="en-US" altLang="ko-KR" sz="1600" b="1" dirty="0">
                <a:solidFill>
                  <a:srgbClr val="12734E"/>
                </a:solidFill>
              </a:rPr>
              <a:t>4</a:t>
            </a:r>
            <a:r>
              <a:rPr lang="ko-KR" altLang="en-US" sz="1600" b="1" dirty="0">
                <a:solidFill>
                  <a:srgbClr val="12734E"/>
                </a:solidFill>
              </a:rPr>
              <a:t>차 산업혁명</a:t>
            </a:r>
            <a:r>
              <a:rPr lang="en-US" altLang="ko-KR" sz="1600" b="1" dirty="0">
                <a:solidFill>
                  <a:srgbClr val="12734E"/>
                </a:solidFill>
              </a:rPr>
              <a:t>(The Fourth Industrial Revolution)’</a:t>
            </a:r>
            <a:r>
              <a:rPr lang="ko-KR" altLang="en-US" sz="1600" dirty="0"/>
              <a:t>이라고 명명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4</a:t>
            </a:r>
            <a:r>
              <a:rPr lang="ko-KR" altLang="en-US" sz="1600" dirty="0"/>
              <a:t>차 산업혁명이란 </a:t>
            </a:r>
            <a:r>
              <a:rPr lang="ko-KR" altLang="en-US" sz="1600" b="1" dirty="0">
                <a:solidFill>
                  <a:srgbClr val="12734E"/>
                </a:solidFill>
              </a:rPr>
              <a:t>인공지능</a:t>
            </a:r>
            <a:r>
              <a:rPr lang="en-US" altLang="ko-KR" sz="1600" dirty="0"/>
              <a:t>(Artificial Intelligence, AI), </a:t>
            </a:r>
            <a:r>
              <a:rPr lang="ko-KR" altLang="en-US" sz="1600" b="1" dirty="0">
                <a:solidFill>
                  <a:srgbClr val="12734E"/>
                </a:solidFill>
              </a:rPr>
              <a:t>빅데이터</a:t>
            </a:r>
            <a:r>
              <a:rPr lang="en-US" altLang="ko-KR" sz="1600" dirty="0"/>
              <a:t>(big data), </a:t>
            </a:r>
            <a:r>
              <a:rPr lang="ko-KR" altLang="en-US" sz="1600" b="1" dirty="0">
                <a:solidFill>
                  <a:srgbClr val="12734E"/>
                </a:solidFill>
              </a:rPr>
              <a:t>로봇</a:t>
            </a:r>
            <a:r>
              <a:rPr lang="en-US" altLang="ko-KR" sz="1600" dirty="0"/>
              <a:t>(robot), </a:t>
            </a:r>
            <a:r>
              <a:rPr lang="ko-KR" altLang="en-US" sz="1600" b="1" dirty="0">
                <a:solidFill>
                  <a:srgbClr val="12734E"/>
                </a:solidFill>
              </a:rPr>
              <a:t>사물인터넷</a:t>
            </a:r>
            <a:r>
              <a:rPr lang="en-US" altLang="ko-KR" sz="1600" dirty="0"/>
              <a:t>(Internet of Things, IoT), </a:t>
            </a:r>
            <a:r>
              <a:rPr lang="ko-KR" altLang="en-US" sz="1600" b="1" dirty="0">
                <a:solidFill>
                  <a:srgbClr val="12734E"/>
                </a:solidFill>
              </a:rPr>
              <a:t>생명공학기술</a:t>
            </a:r>
            <a:r>
              <a:rPr lang="en-US" altLang="ko-KR" sz="1600" dirty="0"/>
              <a:t>(Biotechnology),</a:t>
            </a:r>
            <a:r>
              <a:rPr lang="en-US" altLang="ko-KR" sz="1600" b="1" dirty="0"/>
              <a:t> </a:t>
            </a:r>
            <a:r>
              <a:rPr lang="en-US" altLang="ko-KR" sz="1600" b="1" dirty="0">
                <a:solidFill>
                  <a:srgbClr val="12734E"/>
                </a:solidFill>
              </a:rPr>
              <a:t>3D </a:t>
            </a:r>
            <a:r>
              <a:rPr lang="ko-KR" altLang="en-US" sz="1600" b="1" dirty="0">
                <a:solidFill>
                  <a:srgbClr val="12734E"/>
                </a:solidFill>
              </a:rPr>
              <a:t>프린터</a:t>
            </a:r>
            <a:r>
              <a:rPr lang="en-US" altLang="ko-KR" sz="1600" dirty="0"/>
              <a:t>(3D printer) </a:t>
            </a:r>
            <a:r>
              <a:rPr lang="ko-KR" altLang="en-US" sz="1600" dirty="0"/>
              <a:t>등 새로운 과학기술이 사회</a:t>
            </a:r>
            <a:r>
              <a:rPr lang="en-US" altLang="ko-KR" sz="1600" dirty="0"/>
              <a:t>, </a:t>
            </a:r>
            <a:r>
              <a:rPr lang="ko-KR" altLang="en-US" sz="1600" dirty="0"/>
              <a:t>경제</a:t>
            </a:r>
            <a:r>
              <a:rPr lang="en-US" altLang="ko-KR" sz="1600" dirty="0"/>
              <a:t>, </a:t>
            </a:r>
            <a:r>
              <a:rPr lang="ko-KR" altLang="en-US" sz="1600" dirty="0"/>
              <a:t>문화 전반에 영향을 미치게 되고</a:t>
            </a:r>
            <a:r>
              <a:rPr lang="en-US" altLang="ko-KR" sz="1600" dirty="0"/>
              <a:t>, </a:t>
            </a:r>
            <a:r>
              <a:rPr lang="ko-KR" altLang="en-US" sz="1600" dirty="0"/>
              <a:t>이러한 변화를 잘 수용하고 가능성을 최대화 하는 시대를 말함</a:t>
            </a:r>
            <a:endParaRPr lang="en-US" altLang="ko-KR" sz="16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b="1" dirty="0">
                <a:solidFill>
                  <a:srgbClr val="12734E"/>
                </a:solidFill>
              </a:rPr>
              <a:t>인공지능</a:t>
            </a:r>
            <a:r>
              <a:rPr lang="ko-KR" altLang="en-US" sz="1600" dirty="0"/>
              <a:t>과 </a:t>
            </a:r>
            <a:r>
              <a:rPr lang="ko-KR" altLang="en-US" sz="1600" b="1" dirty="0">
                <a:solidFill>
                  <a:srgbClr val="12734E"/>
                </a:solidFill>
              </a:rPr>
              <a:t>빅데이터</a:t>
            </a:r>
            <a:r>
              <a:rPr lang="ko-KR" altLang="en-US" sz="1600" dirty="0"/>
              <a:t>가 </a:t>
            </a:r>
            <a:r>
              <a:rPr lang="en-US" altLang="ko-KR" sz="1600" dirty="0"/>
              <a:t>4</a:t>
            </a:r>
            <a:r>
              <a:rPr lang="ko-KR" altLang="en-US" sz="1600" dirty="0"/>
              <a:t>차 산업혁명의 핵심 기술로 인식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857250" lvl="2" indent="0">
              <a:buNone/>
            </a:pPr>
            <a:endParaRPr lang="en-US" altLang="ko-KR" sz="16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2" indent="-285750"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857250" lvl="2" indent="0">
              <a:buNone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2334636-063A-4B55-88BF-AD3028E58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087" y="4227169"/>
            <a:ext cx="5017826" cy="2011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0EA626-B627-46B6-BD9E-A0A392F2621A}"/>
              </a:ext>
            </a:extLst>
          </p:cNvPr>
          <p:cNvSpPr txBox="1"/>
          <p:nvPr/>
        </p:nvSpPr>
        <p:spPr>
          <a:xfrm>
            <a:off x="2991945" y="6224369"/>
            <a:ext cx="3160109" cy="58000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lnSpc>
                <a:spcPct val="200000"/>
              </a:lnSpc>
            </a:pPr>
            <a:r>
              <a:rPr lang="ko-KR" altLang="en-US" sz="1100" b="1" dirty="0">
                <a:solidFill>
                  <a:srgbClr val="12734E"/>
                </a:solidFill>
                <a:latin typeface="+mn-ea"/>
                <a:ea typeface="+mn-ea"/>
              </a:rPr>
              <a:t>그림 </a:t>
            </a:r>
            <a:r>
              <a:rPr lang="en-US" altLang="ko-KR" sz="1100" b="1" dirty="0">
                <a:solidFill>
                  <a:srgbClr val="12734E"/>
                </a:solidFill>
                <a:latin typeface="+mn-ea"/>
                <a:ea typeface="+mn-ea"/>
              </a:rPr>
              <a:t>1-4 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4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차 산업혁명까지의 과정과 핵심 기술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73155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550072-5443-4116-9F67-70CF99700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10" y="187664"/>
            <a:ext cx="7785100" cy="474662"/>
          </a:xfrm>
        </p:spPr>
        <p:txBody>
          <a:bodyPr/>
          <a:lstStyle/>
          <a:p>
            <a:r>
              <a:rPr lang="ko-KR" altLang="en-US" sz="1800" dirty="0"/>
              <a:t>여기서 잠깐</a:t>
            </a:r>
            <a:r>
              <a:rPr lang="en-US" altLang="ko-KR" sz="1800" dirty="0"/>
              <a:t>! </a:t>
            </a:r>
            <a:r>
              <a:rPr lang="ko-KR" altLang="en-US" sz="2000" dirty="0">
                <a:solidFill>
                  <a:schemeClr val="tx1"/>
                </a:solidFill>
              </a:rPr>
              <a:t>전문가들이 표현한 데이터의 중요성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7ACB498-5960-406B-B371-8E08D305E1DA}"/>
              </a:ext>
            </a:extLst>
          </p:cNvPr>
          <p:cNvSpPr txBox="1">
            <a:spLocks/>
          </p:cNvSpPr>
          <p:nvPr/>
        </p:nvSpPr>
        <p:spPr>
          <a:xfrm>
            <a:off x="296525" y="953765"/>
            <a:ext cx="8550950" cy="47704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>
                <a:solidFill>
                  <a:srgbClr val="4F784C"/>
                </a:solidFill>
              </a:rPr>
              <a:t>1. </a:t>
            </a:r>
            <a:r>
              <a:rPr lang="ko-KR" altLang="en-US" sz="1800" dirty="0">
                <a:solidFill>
                  <a:srgbClr val="4F784C"/>
                </a:solidFill>
              </a:rPr>
              <a:t>데이터는 비즈니스를 위한 새로운 원천 재료가 되어가고 있다</a:t>
            </a:r>
            <a:r>
              <a:rPr lang="en-US" altLang="ko-KR" sz="1800" dirty="0">
                <a:solidFill>
                  <a:srgbClr val="4F784C"/>
                </a:solidFill>
              </a:rPr>
              <a:t>.”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b="1" dirty="0">
                <a:solidFill>
                  <a:schemeClr val="accent3"/>
                </a:solidFill>
              </a:rPr>
              <a:t>   </a:t>
            </a:r>
            <a:r>
              <a:rPr lang="en-US" altLang="ko-KR" sz="1600" b="1" dirty="0">
                <a:solidFill>
                  <a:schemeClr val="accent3"/>
                </a:solidFill>
              </a:rPr>
              <a:t>- </a:t>
            </a:r>
            <a:r>
              <a:rPr lang="en-US" altLang="ko-KR" sz="1600" dirty="0"/>
              <a:t>MS </a:t>
            </a:r>
            <a:r>
              <a:rPr lang="ko-KR" altLang="en-US" sz="1600" dirty="0"/>
              <a:t>부회장</a:t>
            </a:r>
            <a:r>
              <a:rPr lang="en-US" altLang="ko-KR" sz="1600" dirty="0"/>
              <a:t>, </a:t>
            </a:r>
            <a:r>
              <a:rPr lang="ko-KR" altLang="en-US" sz="1600" dirty="0"/>
              <a:t>크레이그 </a:t>
            </a:r>
            <a:r>
              <a:rPr lang="ko-KR" altLang="en-US" sz="1600" dirty="0" err="1"/>
              <a:t>먼디</a:t>
            </a:r>
            <a:r>
              <a:rPr lang="en-US" altLang="ko-KR" sz="1600" dirty="0"/>
              <a:t>(Craig Mundie)</a:t>
            </a:r>
            <a:endParaRPr lang="en-US" altLang="ko-KR" sz="1600" b="1" dirty="0">
              <a:solidFill>
                <a:schemeClr val="accent3"/>
              </a:solidFill>
            </a:endParaRPr>
          </a:p>
          <a:p>
            <a:pPr marL="857250" lvl="2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>
                <a:solidFill>
                  <a:srgbClr val="4F784C"/>
                </a:solidFill>
              </a:rPr>
              <a:t>2. </a:t>
            </a:r>
            <a:r>
              <a:rPr lang="ko-KR" altLang="en-US" sz="1800" dirty="0">
                <a:solidFill>
                  <a:srgbClr val="4F784C"/>
                </a:solidFill>
              </a:rPr>
              <a:t>“데이터가 쏟아지는 수도꼭지가 틀어졌고</a:t>
            </a:r>
            <a:r>
              <a:rPr lang="en-US" altLang="ko-KR" sz="1800" dirty="0">
                <a:solidFill>
                  <a:srgbClr val="4F784C"/>
                </a:solidFill>
              </a:rPr>
              <a:t>, </a:t>
            </a:r>
            <a:r>
              <a:rPr lang="ko-KR" altLang="en-US" sz="1800" dirty="0">
                <a:solidFill>
                  <a:srgbClr val="4F784C"/>
                </a:solidFill>
              </a:rPr>
              <a:t>다시 잠기는 일은 없을 것이다</a:t>
            </a:r>
            <a:r>
              <a:rPr lang="en-US" altLang="ko-KR" sz="1800" dirty="0">
                <a:solidFill>
                  <a:srgbClr val="4F784C"/>
                </a:solidFill>
              </a:rPr>
              <a:t>.”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b="1" dirty="0">
                <a:solidFill>
                  <a:schemeClr val="accent3"/>
                </a:solidFill>
              </a:rPr>
              <a:t>   </a:t>
            </a:r>
            <a:r>
              <a:rPr lang="en-US" altLang="ko-KR" sz="1600" b="1" dirty="0">
                <a:solidFill>
                  <a:schemeClr val="accent3"/>
                </a:solidFill>
              </a:rPr>
              <a:t>- </a:t>
            </a:r>
            <a:r>
              <a:rPr lang="ko-KR" altLang="en-US" sz="1600" dirty="0" err="1"/>
              <a:t>액티언</a:t>
            </a:r>
            <a:r>
              <a:rPr lang="ko-KR" altLang="en-US" sz="1600" dirty="0"/>
              <a:t> </a:t>
            </a:r>
            <a:r>
              <a:rPr lang="en-US" altLang="ko-KR" sz="1600" dirty="0"/>
              <a:t>CTO, </a:t>
            </a:r>
            <a:r>
              <a:rPr lang="ko-KR" altLang="en-US" sz="1600" dirty="0"/>
              <a:t>마이크 </a:t>
            </a:r>
            <a:r>
              <a:rPr lang="ko-KR" altLang="en-US" sz="1600" dirty="0" err="1"/>
              <a:t>호스킨</a:t>
            </a:r>
            <a:r>
              <a:rPr lang="en-US" altLang="ko-KR" sz="1600" dirty="0"/>
              <a:t>(Mike Hoskins, </a:t>
            </a:r>
            <a:r>
              <a:rPr lang="en-US" altLang="ko-KR" sz="1600" dirty="0" err="1"/>
              <a:t>Actian</a:t>
            </a:r>
            <a:r>
              <a:rPr lang="en-US" altLang="ko-KR" sz="1600" dirty="0"/>
              <a:t>)</a:t>
            </a:r>
            <a:endParaRPr lang="en-US" altLang="ko-KR" sz="1400" dirty="0"/>
          </a:p>
          <a:p>
            <a:pPr marL="857250" lvl="2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>
                <a:solidFill>
                  <a:srgbClr val="4F784C"/>
                </a:solidFill>
              </a:rPr>
              <a:t>3. </a:t>
            </a:r>
            <a:r>
              <a:rPr lang="ko-KR" altLang="en-US" sz="1800" dirty="0">
                <a:solidFill>
                  <a:srgbClr val="4F784C"/>
                </a:solidFill>
              </a:rPr>
              <a:t>“데이터는 새로운 석유다</a:t>
            </a:r>
            <a:r>
              <a:rPr lang="en-US" altLang="ko-KR" sz="1800" dirty="0">
                <a:solidFill>
                  <a:srgbClr val="4F784C"/>
                </a:solidFill>
              </a:rPr>
              <a:t>.”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b="1" dirty="0">
                <a:solidFill>
                  <a:schemeClr val="accent3"/>
                </a:solidFill>
              </a:rPr>
              <a:t>   </a:t>
            </a:r>
            <a:r>
              <a:rPr lang="en-US" altLang="ko-KR" sz="1600" b="1" dirty="0">
                <a:solidFill>
                  <a:schemeClr val="accent3"/>
                </a:solidFill>
              </a:rPr>
              <a:t>- </a:t>
            </a:r>
            <a:r>
              <a:rPr lang="ko-KR" altLang="en-US" sz="1600" dirty="0"/>
              <a:t>데이터 과학자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클라이브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험비</a:t>
            </a:r>
            <a:r>
              <a:rPr lang="en-US" altLang="ko-KR" sz="1600" dirty="0"/>
              <a:t>(Clive </a:t>
            </a:r>
            <a:r>
              <a:rPr lang="en-US" altLang="ko-KR" sz="1600" dirty="0" err="1"/>
              <a:t>Humby</a:t>
            </a:r>
            <a:r>
              <a:rPr lang="en-US" altLang="ko-KR" sz="1600" dirty="0"/>
              <a:t>)</a:t>
            </a:r>
          </a:p>
          <a:p>
            <a:pPr marL="857250" lvl="2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400" dirty="0">
              <a:solidFill>
                <a:srgbClr val="4F784C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>
                <a:solidFill>
                  <a:srgbClr val="4F784C"/>
                </a:solidFill>
              </a:rPr>
              <a:t>4. </a:t>
            </a:r>
            <a:r>
              <a:rPr lang="ko-KR" altLang="en-US" sz="1800" dirty="0">
                <a:solidFill>
                  <a:srgbClr val="4F784C"/>
                </a:solidFill>
              </a:rPr>
              <a:t>“당신이 정보를 포함하지 않은 데이터를 가질 수는 있겠지만</a:t>
            </a:r>
            <a:r>
              <a:rPr lang="en-US" altLang="ko-KR" sz="1800" dirty="0">
                <a:solidFill>
                  <a:srgbClr val="4F784C"/>
                </a:solidFill>
              </a:rPr>
              <a:t>, </a:t>
            </a:r>
            <a:r>
              <a:rPr lang="ko-KR" altLang="en-US" sz="1800" dirty="0">
                <a:solidFill>
                  <a:srgbClr val="4F784C"/>
                </a:solidFill>
              </a:rPr>
              <a:t>데이터에 의하지</a:t>
            </a:r>
            <a:br>
              <a:rPr lang="en-US" altLang="ko-KR" sz="1800" dirty="0">
                <a:solidFill>
                  <a:srgbClr val="4F784C"/>
                </a:solidFill>
              </a:rPr>
            </a:br>
            <a:r>
              <a:rPr lang="en-US" altLang="ko-KR" sz="1800" dirty="0">
                <a:solidFill>
                  <a:srgbClr val="4F784C"/>
                </a:solidFill>
              </a:rPr>
              <a:t>  </a:t>
            </a:r>
            <a:r>
              <a:rPr lang="ko-KR" altLang="en-US" sz="1800" dirty="0">
                <a:solidFill>
                  <a:srgbClr val="4F784C"/>
                </a:solidFill>
              </a:rPr>
              <a:t> 않은 정보는 가질 수 없다</a:t>
            </a:r>
            <a:r>
              <a:rPr lang="en-US" altLang="ko-KR" sz="1800" dirty="0">
                <a:solidFill>
                  <a:srgbClr val="4F784C"/>
                </a:solidFill>
              </a:rPr>
              <a:t>.”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b="1" dirty="0">
                <a:solidFill>
                  <a:schemeClr val="accent3"/>
                </a:solidFill>
              </a:rPr>
              <a:t>   </a:t>
            </a:r>
            <a:r>
              <a:rPr lang="en-US" altLang="ko-KR" sz="1600" b="1" dirty="0">
                <a:solidFill>
                  <a:schemeClr val="accent3"/>
                </a:solidFill>
              </a:rPr>
              <a:t>- </a:t>
            </a:r>
            <a:r>
              <a:rPr lang="ko-KR" altLang="en-US" sz="1600" dirty="0"/>
              <a:t>프로그래머</a:t>
            </a:r>
            <a:r>
              <a:rPr lang="en-US" altLang="ko-KR" sz="1600" dirty="0"/>
              <a:t>/</a:t>
            </a:r>
            <a:r>
              <a:rPr lang="ko-KR" altLang="en-US" sz="1600" dirty="0"/>
              <a:t>데이터 과학자</a:t>
            </a:r>
            <a:r>
              <a:rPr lang="en-US" altLang="ko-KR" sz="1600" dirty="0"/>
              <a:t>, </a:t>
            </a:r>
            <a:r>
              <a:rPr lang="ko-KR" altLang="en-US" sz="1600" dirty="0"/>
              <a:t>다니엘 </a:t>
            </a:r>
            <a:r>
              <a:rPr lang="ko-KR" altLang="en-US" sz="1600" dirty="0" err="1"/>
              <a:t>키즈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모런</a:t>
            </a:r>
            <a:r>
              <a:rPr lang="ko-KR" altLang="en-US" sz="1600" dirty="0"/>
              <a:t> </a:t>
            </a:r>
            <a:r>
              <a:rPr lang="en-US" altLang="ko-KR" sz="1600" dirty="0"/>
              <a:t>(Daniel Keys Moran)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8634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582F691-D4C6-4093-8085-74F76AE5D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빅데이터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270AC7-E1F9-4F58-A617-7355E8F548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u="sng" dirty="0"/>
              <a:t>Section 02</a:t>
            </a:r>
            <a:endParaRPr lang="ko-KR" altLang="en-US" u="sng" dirty="0"/>
          </a:p>
        </p:txBody>
      </p:sp>
    </p:spTree>
    <p:extLst>
      <p:ext uri="{BB962C8B-B14F-4D97-AF65-F5344CB8AC3E}">
        <p14:creationId xmlns:p14="http://schemas.microsoft.com/office/powerpoint/2010/main" val="232174892"/>
      </p:ext>
    </p:extLst>
  </p:cSld>
  <p:clrMapOvr>
    <a:masterClrMapping/>
  </p:clrMapOvr>
</p:sld>
</file>

<file path=ppt/theme/theme1.xml><?xml version="1.0" encoding="utf-8"?>
<a:theme xmlns:a="http://schemas.openxmlformats.org/drawingml/2006/main" name="ch01_JAVA 들여다보기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2576</TotalTime>
  <Words>1744</Words>
  <Application>Microsoft Office PowerPoint</Application>
  <PresentationFormat>화면 슬라이드 쇼(4:3)</PresentationFormat>
  <Paragraphs>431</Paragraphs>
  <Slides>40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6" baseType="lpstr">
      <vt:lpstr>Adobe Kaiti Std R</vt:lpstr>
      <vt:lpstr>맑은 고딕</vt:lpstr>
      <vt:lpstr>Arial</vt:lpstr>
      <vt:lpstr>Verdana</vt:lpstr>
      <vt:lpstr>Wingdings</vt:lpstr>
      <vt:lpstr>ch01_JAVA 들여다보기</vt:lpstr>
      <vt:lpstr>01. 데이터 분석과 R</vt:lpstr>
      <vt:lpstr>PowerPoint 프레젠테이션</vt:lpstr>
      <vt:lpstr>PowerPoint 프레젠테이션</vt:lpstr>
      <vt:lpstr>1. 데이터의 시대</vt:lpstr>
      <vt:lpstr>1. 데이터의 시대</vt:lpstr>
      <vt:lpstr>1. 데이터의 시대</vt:lpstr>
      <vt:lpstr>1. 데이터의 시대</vt:lpstr>
      <vt:lpstr>여기서 잠깐! 전문가들이 표현한 데이터의 중요성</vt:lpstr>
      <vt:lpstr>PowerPoint 프레젠테이션</vt:lpstr>
      <vt:lpstr>2. 빅데이터</vt:lpstr>
      <vt:lpstr>2. 빅데이터</vt:lpstr>
      <vt:lpstr>2. 빅데이터</vt:lpstr>
      <vt:lpstr>2. 빅데이터</vt:lpstr>
      <vt:lpstr>PowerPoint 프레젠테이션</vt:lpstr>
      <vt:lpstr>3. 데이터 분석 과정</vt:lpstr>
      <vt:lpstr>3. 데이터 분석 과정</vt:lpstr>
      <vt:lpstr>3. 데이터 분석 과정</vt:lpstr>
      <vt:lpstr>여기서 잠깐! 데이터 분석의 소요 시간</vt:lpstr>
      <vt:lpstr>PowerPoint 프레젠테이션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4. R과 R 스튜디오의 설치 및 사용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1장. 유닉스 개요 및 기본 사용법</dc:title>
  <dc:creator>한빛아카데미(주)</dc:creator>
  <cp:lastModifiedBy>Kim Sungmu</cp:lastModifiedBy>
  <cp:revision>878</cp:revision>
  <dcterms:created xsi:type="dcterms:W3CDTF">2012-07-23T02:34:37Z</dcterms:created>
  <dcterms:modified xsi:type="dcterms:W3CDTF">2019-08-20T06:30:33Z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1NCUCeAsLTdgs0g0NVq39g0UxrcrxPknXzBwH4Bd9mpo</vt:lpwstr>
  </property>
  <property fmtid="{D5CDD505-2E9C-101B-9397-08002B2CF9AE}" pid="4" name="Google.Documents.RevisionId">
    <vt:lpwstr>16204708356322461875</vt:lpwstr>
  </property>
  <property fmtid="{D5CDD505-2E9C-101B-9397-08002B2CF9AE}" pid="5" name="Google.Documents.PreviousRevisionId">
    <vt:lpwstr>06215226093729447614</vt:lpwstr>
  </property>
  <property fmtid="{D5CDD505-2E9C-101B-9397-08002B2CF9AE}" pid="6" name="Google.Documents.PluginVersion">
    <vt:lpwstr>2.0.2662.553</vt:lpwstr>
  </property>
  <property fmtid="{D5CDD505-2E9C-101B-9397-08002B2CF9AE}" pid="7" name="Google.Documents.MergeIncapabilityFlags">
    <vt:i4>0</vt:i4>
  </property>
</Properties>
</file>

<file path=docProps/thumbnail.jpeg>
</file>